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58" r:id="rId6"/>
    <p:sldId id="304" r:id="rId7"/>
    <p:sldId id="303" r:id="rId8"/>
    <p:sldId id="257" r:id="rId9"/>
    <p:sldId id="310" r:id="rId10"/>
    <p:sldId id="282" r:id="rId11"/>
    <p:sldId id="296" r:id="rId12"/>
    <p:sldId id="302" r:id="rId13"/>
    <p:sldId id="301" r:id="rId14"/>
    <p:sldId id="305" r:id="rId15"/>
    <p:sldId id="306" r:id="rId16"/>
    <p:sldId id="307" r:id="rId17"/>
    <p:sldId id="309" r:id="rId18"/>
    <p:sldId id="308" r:id="rId19"/>
    <p:sldId id="297" r:id="rId20"/>
    <p:sldId id="311" r:id="rId21"/>
    <p:sldId id="312" r:id="rId22"/>
    <p:sldId id="313" r:id="rId23"/>
    <p:sldId id="294" r:id="rId24"/>
    <p:sldId id="261" r:id="rId25"/>
    <p:sldId id="262" r:id="rId26"/>
    <p:sldId id="285" r:id="rId2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18" autoAdjust="0"/>
    <p:restoredTop sz="66148" autoAdjust="0"/>
  </p:normalViewPr>
  <p:slideViewPr>
    <p:cSldViewPr snapToGrid="0">
      <p:cViewPr varScale="1">
        <p:scale>
          <a:sx n="45" d="100"/>
          <a:sy n="45" d="100"/>
        </p:scale>
        <p:origin x="1716"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717A7818-9FD1-4A4A-BBB8-A8F7A885158A}" type="datetimeFigureOut">
              <a:rPr lang="en-US" smtClean="0"/>
              <a:t>3/4/2024</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76068347-4327-4298-850E-31E39F309FB1}" type="datetimeFigureOut">
              <a:rPr lang="en-US" smtClean="0"/>
              <a:t>3/4/2024</a:t>
            </a:fld>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areas to explore related to EVs.  Our team chose to look at the predictors and classifications of consumers and what determines their attitude about and willingness to purchase an EV.</a:t>
            </a:r>
          </a:p>
        </p:txBody>
      </p:sp>
      <p:sp>
        <p:nvSpPr>
          <p:cNvPr id="4" name="Slide Number Placeholder 3"/>
          <p:cNvSpPr>
            <a:spLocks noGrp="1"/>
          </p:cNvSpPr>
          <p:nvPr>
            <p:ph type="sldNum" sz="quarter" idx="5"/>
          </p:nvPr>
        </p:nvSpPr>
        <p:spPr/>
        <p:txBody>
          <a:bodyPr/>
          <a:lstStyle/>
          <a:p>
            <a:fld id="{6922D2F8-28A7-48E8-ADD3-E9583D47D83D}" type="slidenum">
              <a:rPr lang="en-US" smtClean="0"/>
              <a:t>1</a:t>
            </a:fld>
            <a:endParaRPr lang="en-US" dirty="0"/>
          </a:p>
        </p:txBody>
      </p:sp>
    </p:spTree>
    <p:extLst>
      <p:ext uri="{BB962C8B-B14F-4D97-AF65-F5344CB8AC3E}">
        <p14:creationId xmlns:p14="http://schemas.microsoft.com/office/powerpoint/2010/main" val="3647202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D406B-21C8-502C-3539-3390A2A8C3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31509-CC7D-9EBB-1030-B7DC960AB0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F5912B-22AA-467F-4E41-9E366D04FF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C91F90-4750-F5F3-CC6C-A57C47ABE3DA}"/>
              </a:ext>
            </a:extLst>
          </p:cNvPr>
          <p:cNvSpPr>
            <a:spLocks noGrp="1"/>
          </p:cNvSpPr>
          <p:nvPr>
            <p:ph type="sldNum" sz="quarter" idx="5"/>
          </p:nvPr>
        </p:nvSpPr>
        <p:spPr/>
        <p:txBody>
          <a:bodyPr/>
          <a:lstStyle/>
          <a:p>
            <a:fld id="{6922D2F8-28A7-48E8-ADD3-E9583D47D83D}" type="slidenum">
              <a:rPr lang="en-US" smtClean="0"/>
              <a:t>19</a:t>
            </a:fld>
            <a:endParaRPr lang="en-US" dirty="0"/>
          </a:p>
        </p:txBody>
      </p:sp>
    </p:spTree>
    <p:extLst>
      <p:ext uri="{BB962C8B-B14F-4D97-AF65-F5344CB8AC3E}">
        <p14:creationId xmlns:p14="http://schemas.microsoft.com/office/powerpoint/2010/main" val="2187182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20</a:t>
            </a:fld>
            <a:endParaRPr lang="en-US" dirty="0"/>
          </a:p>
        </p:txBody>
      </p:sp>
    </p:spTree>
    <p:extLst>
      <p:ext uri="{BB962C8B-B14F-4D97-AF65-F5344CB8AC3E}">
        <p14:creationId xmlns:p14="http://schemas.microsoft.com/office/powerpoint/2010/main" val="2778169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an overall summary – are the findings what we expected?  </a:t>
            </a:r>
          </a:p>
        </p:txBody>
      </p:sp>
      <p:sp>
        <p:nvSpPr>
          <p:cNvPr id="4" name="Slide Number Placeholder 3"/>
          <p:cNvSpPr>
            <a:spLocks noGrp="1"/>
          </p:cNvSpPr>
          <p:nvPr>
            <p:ph type="sldNum" sz="quarter" idx="5"/>
          </p:nvPr>
        </p:nvSpPr>
        <p:spPr/>
        <p:txBody>
          <a:bodyPr/>
          <a:lstStyle/>
          <a:p>
            <a:fld id="{6922D2F8-28A7-48E8-ADD3-E9583D47D83D}" type="slidenum">
              <a:rPr lang="en-US" smtClean="0"/>
              <a:t>21</a:t>
            </a:fld>
            <a:endParaRPr lang="en-US" dirty="0"/>
          </a:p>
        </p:txBody>
      </p:sp>
    </p:spTree>
    <p:extLst>
      <p:ext uri="{BB962C8B-B14F-4D97-AF65-F5344CB8AC3E}">
        <p14:creationId xmlns:p14="http://schemas.microsoft.com/office/powerpoint/2010/main" val="3328538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Areas that we may use for future projects.</a:t>
            </a:r>
          </a:p>
        </p:txBody>
      </p:sp>
      <p:sp>
        <p:nvSpPr>
          <p:cNvPr id="4" name="Slide Number Placeholder 3"/>
          <p:cNvSpPr>
            <a:spLocks noGrp="1"/>
          </p:cNvSpPr>
          <p:nvPr>
            <p:ph type="sldNum" sz="quarter" idx="5"/>
          </p:nvPr>
        </p:nvSpPr>
        <p:spPr/>
        <p:txBody>
          <a:bodyPr/>
          <a:lstStyle/>
          <a:p>
            <a:fld id="{6922D2F8-28A7-48E8-ADD3-E9583D47D83D}" type="slidenum">
              <a:rPr lang="en-US" smtClean="0"/>
              <a:t>22</a:t>
            </a:fld>
            <a:endParaRPr lang="en-US" dirty="0"/>
          </a:p>
        </p:txBody>
      </p:sp>
    </p:spTree>
    <p:extLst>
      <p:ext uri="{BB962C8B-B14F-4D97-AF65-F5344CB8AC3E}">
        <p14:creationId xmlns:p14="http://schemas.microsoft.com/office/powerpoint/2010/main" val="2011558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question we’re looking to determine is who is most likely to purchase an EV.  We will show data related to each area and explain our conclusions in the upcoming slides.</a:t>
            </a:r>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F3919-61D2-2957-A57B-977E488A0F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860A46-3E04-BB51-EE71-D8EFA03837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35227-233E-332B-7412-095BD9675BFA}"/>
              </a:ext>
            </a:extLst>
          </p:cNvPr>
          <p:cNvSpPr>
            <a:spLocks noGrp="1"/>
          </p:cNvSpPr>
          <p:nvPr>
            <p:ph type="body" idx="1"/>
          </p:nvPr>
        </p:nvSpPr>
        <p:spPr/>
        <p:txBody>
          <a:bodyPr/>
          <a:lstStyle/>
          <a:p>
            <a:r>
              <a:rPr lang="en-US" dirty="0"/>
              <a:t>What are we looking to learn/accomplish?</a:t>
            </a:r>
          </a:p>
        </p:txBody>
      </p:sp>
      <p:sp>
        <p:nvSpPr>
          <p:cNvPr id="4" name="Slide Number Placeholder 3">
            <a:extLst>
              <a:ext uri="{FF2B5EF4-FFF2-40B4-BE49-F238E27FC236}">
                <a16:creationId xmlns:a16="http://schemas.microsoft.com/office/drawing/2014/main" id="{5AC438D7-3A17-2E51-B32C-D30E8678ACFC}"/>
              </a:ext>
            </a:extLst>
          </p:cNvPr>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3761451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B5288-0568-D0B0-F959-D13CE33C65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BBD01-DA8D-7876-0BE6-6186A1927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F7649-0C29-9AB5-BD3F-CF64A996F5A0}"/>
              </a:ext>
            </a:extLst>
          </p:cNvPr>
          <p:cNvSpPr>
            <a:spLocks noGrp="1"/>
          </p:cNvSpPr>
          <p:nvPr>
            <p:ph type="body" idx="1"/>
          </p:nvPr>
        </p:nvSpPr>
        <p:spPr/>
        <p:txBody>
          <a:bodyPr/>
          <a:lstStyle/>
          <a:p>
            <a:r>
              <a:rPr lang="en-US" dirty="0"/>
              <a:t>Discuss the PEW data set and why we chose it. </a:t>
            </a:r>
          </a:p>
          <a:p>
            <a:r>
              <a:rPr lang="en-US" dirty="0"/>
              <a:t>Include how we collected data, how we chose what data to use, and the approach we used to achieve our goal of determining the characteristics of the consumers.</a:t>
            </a:r>
          </a:p>
        </p:txBody>
      </p:sp>
      <p:sp>
        <p:nvSpPr>
          <p:cNvPr id="4" name="Slide Number Placeholder 3">
            <a:extLst>
              <a:ext uri="{FF2B5EF4-FFF2-40B4-BE49-F238E27FC236}">
                <a16:creationId xmlns:a16="http://schemas.microsoft.com/office/drawing/2014/main" id="{47F2854F-82EB-F618-AE0D-921C5B0DE68B}"/>
              </a:ext>
            </a:extLst>
          </p:cNvPr>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1341567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model types that we included in our research.</a:t>
            </a:r>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dirty="0"/>
          </a:p>
        </p:txBody>
      </p:sp>
    </p:spTree>
    <p:extLst>
      <p:ext uri="{BB962C8B-B14F-4D97-AF65-F5344CB8AC3E}">
        <p14:creationId xmlns:p14="http://schemas.microsoft.com/office/powerpoint/2010/main" val="140938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92095-643B-D246-2DD3-FF013A9AA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70206D-4963-98DC-AEB0-8EC831DB7F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1B525-E8B0-9735-435B-9AB30D03974A}"/>
              </a:ext>
            </a:extLst>
          </p:cNvPr>
          <p:cNvSpPr>
            <a:spLocks noGrp="1"/>
          </p:cNvSpPr>
          <p:nvPr>
            <p:ph type="body" idx="1"/>
          </p:nvPr>
        </p:nvSpPr>
        <p:spPr/>
        <p:txBody>
          <a:bodyPr/>
          <a:lstStyle/>
          <a:p>
            <a:r>
              <a:rPr lang="en-US" dirty="0"/>
              <a:t>These are the model types that we included in our research.</a:t>
            </a:r>
          </a:p>
        </p:txBody>
      </p:sp>
      <p:sp>
        <p:nvSpPr>
          <p:cNvPr id="4" name="Slide Number Placeholder 3">
            <a:extLst>
              <a:ext uri="{FF2B5EF4-FFF2-40B4-BE49-F238E27FC236}">
                <a16:creationId xmlns:a16="http://schemas.microsoft.com/office/drawing/2014/main" id="{8B54D032-413A-A29C-76FB-89596F1473CC}"/>
              </a:ext>
            </a:extLst>
          </p:cNvPr>
          <p:cNvSpPr>
            <a:spLocks noGrp="1"/>
          </p:cNvSpPr>
          <p:nvPr>
            <p:ph type="sldNum" sz="quarter" idx="5"/>
          </p:nvPr>
        </p:nvSpPr>
        <p:spPr/>
        <p:txBody>
          <a:bodyPr/>
          <a:lstStyle/>
          <a:p>
            <a:fld id="{6922D2F8-28A7-48E8-ADD3-E9583D47D83D}" type="slidenum">
              <a:rPr lang="en-US" smtClean="0"/>
              <a:t>6</a:t>
            </a:fld>
            <a:endParaRPr lang="en-US" dirty="0"/>
          </a:p>
        </p:txBody>
      </p:sp>
    </p:spTree>
    <p:extLst>
      <p:ext uri="{BB962C8B-B14F-4D97-AF65-F5344CB8AC3E}">
        <p14:creationId xmlns:p14="http://schemas.microsoft.com/office/powerpoint/2010/main" val="140289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Gradient boosting regression is a type of ensemble learning method where new models are added to correct the errors made by existing models - usually decision trees. As such, no scaling of the data is needed. Models are added sequentially until no further improvements can be made. The "gradient" in "gradient boosting" comes from the fact that the algorithm uses gradient descent to minimize the loss when adding new </a:t>
            </a:r>
            <a:r>
              <a:rPr lang="en-US" sz="1200" b="1" dirty="0" err="1">
                <a:solidFill>
                  <a:srgbClr val="FF0000"/>
                </a:solidFill>
              </a:rPr>
              <a:t>models.The</a:t>
            </a:r>
            <a:r>
              <a:rPr lang="en-US" sz="1200" b="1" dirty="0">
                <a:solidFill>
                  <a:srgbClr val="FF0000"/>
                </a:solidFill>
              </a:rPr>
              <a:t> key hyperparameters of Gradient Boosting Regression include the number of decision trees (controlled by the number of iterations), the depth of the decision trees, and the learning rate. These need to be tuned carefully to avoid overfitting</a:t>
            </a:r>
          </a:p>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16</a:t>
            </a:fld>
            <a:endParaRPr lang="en-US" dirty="0"/>
          </a:p>
        </p:txBody>
      </p:sp>
    </p:spTree>
    <p:extLst>
      <p:ext uri="{BB962C8B-B14F-4D97-AF65-F5344CB8AC3E}">
        <p14:creationId xmlns:p14="http://schemas.microsoft.com/office/powerpoint/2010/main" val="2276436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88B50-D642-79FD-4B1C-C39107D90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9A8715-122E-6039-2822-A9C6BD2BA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206BC2-53BB-406B-4E62-A992A4BC0DF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Gradient boosting regression is a type of ensemble learning method where new models are added to correct the errors made by existing models - usually decision trees. As such, no scaling of the data is needed. Models are added sequentially until no further improvements can be made. The "gradient" in "gradient boosting" comes from the fact that the algorithm uses gradient descent to minimize the loss when adding new </a:t>
            </a:r>
            <a:r>
              <a:rPr lang="en-US" sz="1200" b="1" dirty="0" err="1">
                <a:solidFill>
                  <a:srgbClr val="FF0000"/>
                </a:solidFill>
              </a:rPr>
              <a:t>models.The</a:t>
            </a:r>
            <a:r>
              <a:rPr lang="en-US" sz="1200" b="1" dirty="0">
                <a:solidFill>
                  <a:srgbClr val="FF0000"/>
                </a:solidFill>
              </a:rPr>
              <a:t> key hyperparameters of Gradient Boosting Regression include the number of decision trees (controlled by the number of iterations), the depth of the decision trees, and the learning rate. These need to be tuned carefully to avoid overfitting</a:t>
            </a:r>
          </a:p>
          <a:p>
            <a:endParaRPr lang="en-US" dirty="0"/>
          </a:p>
        </p:txBody>
      </p:sp>
      <p:sp>
        <p:nvSpPr>
          <p:cNvPr id="4" name="Slide Number Placeholder 3">
            <a:extLst>
              <a:ext uri="{FF2B5EF4-FFF2-40B4-BE49-F238E27FC236}">
                <a16:creationId xmlns:a16="http://schemas.microsoft.com/office/drawing/2014/main" id="{4D69601F-5468-7F66-2F96-C54AFA7FB06F}"/>
              </a:ext>
            </a:extLst>
          </p:cNvPr>
          <p:cNvSpPr>
            <a:spLocks noGrp="1"/>
          </p:cNvSpPr>
          <p:nvPr>
            <p:ph type="sldNum" sz="quarter" idx="5"/>
          </p:nvPr>
        </p:nvSpPr>
        <p:spPr/>
        <p:txBody>
          <a:bodyPr/>
          <a:lstStyle/>
          <a:p>
            <a:fld id="{6922D2F8-28A7-48E8-ADD3-E9583D47D83D}" type="slidenum">
              <a:rPr lang="en-US" smtClean="0"/>
              <a:t>17</a:t>
            </a:fld>
            <a:endParaRPr lang="en-US" dirty="0"/>
          </a:p>
        </p:txBody>
      </p:sp>
    </p:spTree>
    <p:extLst>
      <p:ext uri="{BB962C8B-B14F-4D97-AF65-F5344CB8AC3E}">
        <p14:creationId xmlns:p14="http://schemas.microsoft.com/office/powerpoint/2010/main" val="2680881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7271C-0F22-1E99-B847-5FE59C8DB2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EDC2C-D0F0-7D6E-6D97-0038E72265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6FE361-3814-4523-C7AB-6C0FCA65AD5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rPr>
              <a:t>Gradient boosting regression is a type of ensemble learning method where new models are added to correct the errors made by existing models - usually decision trees. As such, no scaling of the data is needed. Models are added sequentially until no further improvements can be made. The "gradient" in "gradient boosting" comes from the fact that the algorithm uses gradient descent to minimize the loss when adding new </a:t>
            </a:r>
            <a:r>
              <a:rPr lang="en-US" sz="1200" b="1" dirty="0" err="1">
                <a:solidFill>
                  <a:srgbClr val="FF0000"/>
                </a:solidFill>
              </a:rPr>
              <a:t>models.The</a:t>
            </a:r>
            <a:r>
              <a:rPr lang="en-US" sz="1200" b="1" dirty="0">
                <a:solidFill>
                  <a:srgbClr val="FF0000"/>
                </a:solidFill>
              </a:rPr>
              <a:t> key hyperparameters of Gradient Boosting Regression include the number of decision trees (controlled by the number of iterations), the depth of the decision trees, and the learning rate. These need to be tuned carefully to avoid overfitting</a:t>
            </a:r>
          </a:p>
          <a:p>
            <a:endParaRPr lang="en-US" dirty="0"/>
          </a:p>
        </p:txBody>
      </p:sp>
      <p:sp>
        <p:nvSpPr>
          <p:cNvPr id="4" name="Slide Number Placeholder 3">
            <a:extLst>
              <a:ext uri="{FF2B5EF4-FFF2-40B4-BE49-F238E27FC236}">
                <a16:creationId xmlns:a16="http://schemas.microsoft.com/office/drawing/2014/main" id="{9BFEE9D9-E909-85E9-191D-85A7F008C0B9}"/>
              </a:ext>
            </a:extLst>
          </p:cNvPr>
          <p:cNvSpPr>
            <a:spLocks noGrp="1"/>
          </p:cNvSpPr>
          <p:nvPr>
            <p:ph type="sldNum" sz="quarter" idx="5"/>
          </p:nvPr>
        </p:nvSpPr>
        <p:spPr/>
        <p:txBody>
          <a:bodyPr/>
          <a:lstStyle/>
          <a:p>
            <a:fld id="{6922D2F8-28A7-48E8-ADD3-E9583D47D83D}" type="slidenum">
              <a:rPr lang="en-US" smtClean="0"/>
              <a:t>18</a:t>
            </a:fld>
            <a:endParaRPr lang="en-US" dirty="0"/>
          </a:p>
        </p:txBody>
      </p:sp>
    </p:spTree>
    <p:extLst>
      <p:ext uri="{BB962C8B-B14F-4D97-AF65-F5344CB8AC3E}">
        <p14:creationId xmlns:p14="http://schemas.microsoft.com/office/powerpoint/2010/main" val="15207910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326912" y="282178"/>
            <a:ext cx="6641926" cy="2895600"/>
          </a:xfrm>
        </p:spPr>
        <p:txBody>
          <a:bodyPr/>
          <a:lstStyle/>
          <a:p>
            <a:r>
              <a:rPr lang="en-US" sz="3600" b="1" dirty="0">
                <a:solidFill>
                  <a:srgbClr val="569CD6"/>
                </a:solidFill>
                <a:effectLst/>
                <a:latin typeface="Consolas" panose="020B0609020204030204" pitchFamily="49" charset="0"/>
              </a:rPr>
              <a:t>Predictors and Classification of Consumer Decisions and Attitudes Toward Electric Vehicles</a:t>
            </a:r>
            <a:endParaRPr lang="en-US" sz="3600" b="0" dirty="0">
              <a:solidFill>
                <a:srgbClr val="CCCCCC"/>
              </a:solidFill>
              <a:effectLst/>
              <a:latin typeface="Consolas" panose="020B0609020204030204" pitchFamily="49" charset="0"/>
            </a:endParaRP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465455" y="3784567"/>
            <a:ext cx="3261417" cy="1397033"/>
          </a:xfrm>
        </p:spPr>
        <p:txBody>
          <a:bodyPr>
            <a:noAutofit/>
          </a:bodyPr>
          <a:lstStyle/>
          <a:p>
            <a:pPr marL="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Bipolar/Lithium Bomb Team</a:t>
            </a:r>
          </a:p>
          <a:p>
            <a:pPr marL="0" marR="0">
              <a:lnSpc>
                <a:spcPct val="107000"/>
              </a:lnSpc>
              <a:spcBef>
                <a:spcPts val="0"/>
              </a:spcBef>
              <a:spcAft>
                <a:spcPts val="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effectLst/>
                <a:latin typeface="Calibri" panose="020F0502020204030204" pitchFamily="34" charset="0"/>
                <a:ea typeface="Calibri" panose="020F0502020204030204" pitchFamily="34" charset="0"/>
                <a:cs typeface="Times New Roman" panose="02020603050405020304" pitchFamily="18" charset="0"/>
              </a:rPr>
              <a:t>a.k.a. Ryan Busman, Elaine Kwan, Deb Peters, Nick Watkins</a:t>
            </a:r>
          </a:p>
        </p:txBody>
      </p:sp>
      <p:sp>
        <p:nvSpPr>
          <p:cNvPr id="2" name="Text Placeholder 12">
            <a:extLst>
              <a:ext uri="{FF2B5EF4-FFF2-40B4-BE49-F238E27FC236}">
                <a16:creationId xmlns:a16="http://schemas.microsoft.com/office/drawing/2014/main" id="{3869013F-3008-FC00-3049-6DFC04AB87D8}"/>
              </a:ext>
            </a:extLst>
          </p:cNvPr>
          <p:cNvSpPr txBox="1">
            <a:spLocks/>
          </p:cNvSpPr>
          <p:nvPr/>
        </p:nvSpPr>
        <p:spPr>
          <a:xfrm>
            <a:off x="465455" y="5451811"/>
            <a:ext cx="1820545" cy="673156"/>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80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Bef>
                <a:spcPts val="0"/>
              </a:spcBef>
            </a:pPr>
            <a:r>
              <a:rPr lang="en-US" dirty="0">
                <a:latin typeface="Calibri" panose="020F0502020204030204" pitchFamily="34" charset="0"/>
                <a:ea typeface="Calibri" panose="020F0502020204030204" pitchFamily="34" charset="0"/>
                <a:cs typeface="Times New Roman" panose="02020603050405020304" pitchFamily="18" charset="0"/>
              </a:rPr>
              <a:t>March 4, 2024</a:t>
            </a:r>
          </a:p>
        </p:txBody>
      </p:sp>
    </p:spTree>
    <p:extLst>
      <p:ext uri="{BB962C8B-B14F-4D97-AF65-F5344CB8AC3E}">
        <p14:creationId xmlns:p14="http://schemas.microsoft.com/office/powerpoint/2010/main" val="40414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B1231-8F1D-0962-EE13-1244EDE70802}"/>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8C156DE7-BD8E-6B22-C00D-A17884FA66B0}"/>
              </a:ext>
            </a:extLst>
          </p:cNvPr>
          <p:cNvSpPr>
            <a:spLocks noGrp="1"/>
          </p:cNvSpPr>
          <p:nvPr>
            <p:ph type="title"/>
          </p:nvPr>
        </p:nvSpPr>
        <p:spPr>
          <a:xfrm>
            <a:off x="745299" y="1918447"/>
            <a:ext cx="10022542" cy="1058528"/>
          </a:xfrm>
        </p:spPr>
        <p:txBody>
          <a:bodyPr/>
          <a:lstStyle/>
          <a:p>
            <a:r>
              <a:rPr lang="en-US" dirty="0"/>
              <a:t>How likely is someone to purchase an </a:t>
            </a:r>
            <a:r>
              <a:rPr lang="en-US" dirty="0" err="1"/>
              <a:t>ev</a:t>
            </a:r>
            <a:r>
              <a:rPr lang="en-US" dirty="0"/>
              <a:t> </a:t>
            </a:r>
            <a:br>
              <a:rPr lang="en-US" dirty="0"/>
            </a:br>
            <a:r>
              <a:rPr lang="en-US" dirty="0"/>
              <a:t>in the future</a:t>
            </a:r>
          </a:p>
        </p:txBody>
      </p:sp>
      <p:sp>
        <p:nvSpPr>
          <p:cNvPr id="2" name="Footer Placeholder 9">
            <a:extLst>
              <a:ext uri="{FF2B5EF4-FFF2-40B4-BE49-F238E27FC236}">
                <a16:creationId xmlns:a16="http://schemas.microsoft.com/office/drawing/2014/main" id="{BDB61233-EC57-E5F8-EBDC-5B4A466BF615}"/>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195B92C3-A279-EEF0-BC91-0054C94B5FC6}"/>
              </a:ext>
            </a:extLst>
          </p:cNvPr>
          <p:cNvSpPr>
            <a:spLocks noGrp="1"/>
          </p:cNvSpPr>
          <p:nvPr>
            <p:ph type="sldNum" sz="quarter" idx="4"/>
          </p:nvPr>
        </p:nvSpPr>
        <p:spPr/>
        <p:txBody>
          <a:bodyPr/>
          <a:lstStyle/>
          <a:p>
            <a:fld id="{8D1FC6F8-0BCD-47E9-9C64-690771D9C143}" type="slidenum">
              <a:rPr lang="en-US" smtClean="0"/>
              <a:pPr/>
              <a:t>10</a:t>
            </a:fld>
            <a:endParaRPr lang="en-US" dirty="0"/>
          </a:p>
        </p:txBody>
      </p:sp>
      <p:sp>
        <p:nvSpPr>
          <p:cNvPr id="5" name="Date Placeholder 34">
            <a:extLst>
              <a:ext uri="{FF2B5EF4-FFF2-40B4-BE49-F238E27FC236}">
                <a16:creationId xmlns:a16="http://schemas.microsoft.com/office/drawing/2014/main" id="{C251D26B-7FAF-B46E-9D5D-AADF1702838D}"/>
              </a:ext>
            </a:extLst>
          </p:cNvPr>
          <p:cNvSpPr>
            <a:spLocks noGrp="1"/>
          </p:cNvSpPr>
          <p:nvPr>
            <p:ph type="dt" sz="half" idx="2"/>
          </p:nvPr>
        </p:nvSpPr>
        <p:spPr/>
        <p:txBody>
          <a:bodyPr/>
          <a:lstStyle/>
          <a:p>
            <a:r>
              <a:rPr lang="en-US" dirty="0"/>
              <a:t>March 4, 2024</a:t>
            </a:r>
          </a:p>
        </p:txBody>
      </p:sp>
      <p:pic>
        <p:nvPicPr>
          <p:cNvPr id="12" name="Picture 11">
            <a:extLst>
              <a:ext uri="{FF2B5EF4-FFF2-40B4-BE49-F238E27FC236}">
                <a16:creationId xmlns:a16="http://schemas.microsoft.com/office/drawing/2014/main" id="{FE40CA30-5FA7-3EAA-F2E3-22D848E991C7}"/>
              </a:ext>
            </a:extLst>
          </p:cNvPr>
          <p:cNvPicPr>
            <a:picLocks noChangeAspect="1"/>
          </p:cNvPicPr>
          <p:nvPr/>
        </p:nvPicPr>
        <p:blipFill>
          <a:blip r:embed="rId2"/>
          <a:stretch>
            <a:fillRect/>
          </a:stretch>
        </p:blipFill>
        <p:spPr>
          <a:xfrm>
            <a:off x="1884117" y="4189611"/>
            <a:ext cx="7744906" cy="1800476"/>
          </a:xfrm>
          <a:prstGeom prst="rect">
            <a:avLst/>
          </a:prstGeom>
        </p:spPr>
      </p:pic>
      <p:sp>
        <p:nvSpPr>
          <p:cNvPr id="15" name="Rectangle 5">
            <a:extLst>
              <a:ext uri="{FF2B5EF4-FFF2-40B4-BE49-F238E27FC236}">
                <a16:creationId xmlns:a16="http://schemas.microsoft.com/office/drawing/2014/main" id="{729F5C8D-3545-F2D4-98B0-60A2043267D4}"/>
              </a:ext>
            </a:extLst>
          </p:cNvPr>
          <p:cNvSpPr>
            <a:spLocks noGrp="1" noChangeArrowheads="1"/>
          </p:cNvSpPr>
          <p:nvPr>
            <p:ph type="body" sz="quarter" idx="22"/>
          </p:nvPr>
        </p:nvSpPr>
        <p:spPr bwMode="auto">
          <a:xfrm>
            <a:off x="878541" y="2993153"/>
            <a:ext cx="98893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The features with the highest correlations with EVCAR108 are EN1_W108 (i.e., developing alternative</a:t>
            </a:r>
            <a:r>
              <a:rPr kumimoji="0" lang="en-US" altLang="en-US" sz="2000" b="0" i="1" u="none" strike="noStrike" cap="none" normalizeH="0" baseline="0" dirty="0">
                <a:ln>
                  <a:noFill/>
                </a:ln>
                <a:effectLst/>
                <a:latin typeface="+mj-lt"/>
                <a:ea typeface="Times New Roman" panose="02020603050405020304" pitchFamily="18" charset="0"/>
                <a:cs typeface="Courier New" panose="02070309020205020404" pitchFamily="49" charset="0"/>
              </a:rPr>
              <a:t> fuels is a priority), EVCAR3_W108 (i.e., favor or oppose phasing out gasoline cars)</a:t>
            </a:r>
            <a:r>
              <a:rPr kumimoji="0" lang="en-US" altLang="en-US" sz="2000" b="0" i="0" u="none" strike="noStrike" cap="none" normalizeH="0" baseline="0" dirty="0">
                <a:ln>
                  <a:noFill/>
                </a:ln>
                <a:effectLst/>
                <a:latin typeface="+mj-lt"/>
              </a:rPr>
              <a:t> .</a:t>
            </a:r>
          </a:p>
        </p:txBody>
      </p:sp>
    </p:spTree>
    <p:extLst>
      <p:ext uri="{BB962C8B-B14F-4D97-AF65-F5344CB8AC3E}">
        <p14:creationId xmlns:p14="http://schemas.microsoft.com/office/powerpoint/2010/main" val="2837869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705FD-A2C7-8044-9711-06E1F4FE7328}"/>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0D17ECBF-6F2F-F275-7A6E-9F682C3A613C}"/>
              </a:ext>
            </a:extLst>
          </p:cNvPr>
          <p:cNvSpPr>
            <a:spLocks noGrp="1"/>
          </p:cNvSpPr>
          <p:nvPr>
            <p:ph type="title"/>
          </p:nvPr>
        </p:nvSpPr>
        <p:spPr>
          <a:xfrm>
            <a:off x="857351" y="1546341"/>
            <a:ext cx="10022542" cy="1058528"/>
          </a:xfrm>
        </p:spPr>
        <p:txBody>
          <a:bodyPr/>
          <a:lstStyle/>
          <a:p>
            <a:r>
              <a:rPr lang="en-US" dirty="0"/>
              <a:t>Does someone favor phasing out production of gas car/trucks by 2035</a:t>
            </a:r>
          </a:p>
        </p:txBody>
      </p:sp>
      <p:sp>
        <p:nvSpPr>
          <p:cNvPr id="2" name="Footer Placeholder 9">
            <a:extLst>
              <a:ext uri="{FF2B5EF4-FFF2-40B4-BE49-F238E27FC236}">
                <a16:creationId xmlns:a16="http://schemas.microsoft.com/office/drawing/2014/main" id="{9A7F02AC-CF2B-AE5E-BA01-1DF58F1E165D}"/>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673C68F2-80A1-0D66-2833-E06D333FEC75}"/>
              </a:ext>
            </a:extLst>
          </p:cNvPr>
          <p:cNvSpPr>
            <a:spLocks noGrp="1"/>
          </p:cNvSpPr>
          <p:nvPr>
            <p:ph type="sldNum" sz="quarter" idx="4"/>
          </p:nvPr>
        </p:nvSpPr>
        <p:spPr/>
        <p:txBody>
          <a:bodyPr/>
          <a:lstStyle/>
          <a:p>
            <a:fld id="{8D1FC6F8-0BCD-47E9-9C64-690771D9C143}" type="slidenum">
              <a:rPr lang="en-US" smtClean="0"/>
              <a:pPr/>
              <a:t>11</a:t>
            </a:fld>
            <a:endParaRPr lang="en-US" dirty="0"/>
          </a:p>
        </p:txBody>
      </p:sp>
      <p:sp>
        <p:nvSpPr>
          <p:cNvPr id="5" name="Date Placeholder 34">
            <a:extLst>
              <a:ext uri="{FF2B5EF4-FFF2-40B4-BE49-F238E27FC236}">
                <a16:creationId xmlns:a16="http://schemas.microsoft.com/office/drawing/2014/main" id="{35E18180-FB33-500E-AA7A-F5AF1E7F86A5}"/>
              </a:ext>
            </a:extLst>
          </p:cNvPr>
          <p:cNvSpPr>
            <a:spLocks noGrp="1"/>
          </p:cNvSpPr>
          <p:nvPr>
            <p:ph type="dt" sz="half" idx="2"/>
          </p:nvPr>
        </p:nvSpPr>
        <p:spPr/>
        <p:txBody>
          <a:bodyPr/>
          <a:lstStyle/>
          <a:p>
            <a:r>
              <a:rPr lang="en-US" dirty="0"/>
              <a:t>March 4, 2024</a:t>
            </a:r>
          </a:p>
        </p:txBody>
      </p:sp>
      <p:sp>
        <p:nvSpPr>
          <p:cNvPr id="15" name="Rectangle 5">
            <a:extLst>
              <a:ext uri="{FF2B5EF4-FFF2-40B4-BE49-F238E27FC236}">
                <a16:creationId xmlns:a16="http://schemas.microsoft.com/office/drawing/2014/main" id="{8B5486E7-3221-868D-FC2D-9BA74FBA2AC7}"/>
              </a:ext>
            </a:extLst>
          </p:cNvPr>
          <p:cNvSpPr>
            <a:spLocks noGrp="1" noChangeArrowheads="1"/>
          </p:cNvSpPr>
          <p:nvPr>
            <p:ph type="body" sz="quarter" idx="22"/>
          </p:nvPr>
        </p:nvSpPr>
        <p:spPr bwMode="auto">
          <a:xfrm>
            <a:off x="857351" y="2604869"/>
            <a:ext cx="10022542"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ENV2_a_W108 and ENVIR8_e_W108 negatively correlate with EVCAR3_W108. These people tend to be more support of NOT taking action to prevent climate change and offshore exploration for fossil fuels. </a:t>
            </a:r>
            <a:endParaRPr kumimoji="0" lang="en-US" altLang="en-US" sz="2000" b="0" i="0" u="none" strike="noStrike" cap="none" normalizeH="0" baseline="0" dirty="0">
              <a:ln>
                <a:noFill/>
              </a:ln>
              <a:effectLst/>
              <a:latin typeface="+mj-lt"/>
            </a:endParaRPr>
          </a:p>
        </p:txBody>
      </p:sp>
      <p:pic>
        <p:nvPicPr>
          <p:cNvPr id="6" name="Picture 5">
            <a:extLst>
              <a:ext uri="{FF2B5EF4-FFF2-40B4-BE49-F238E27FC236}">
                <a16:creationId xmlns:a16="http://schemas.microsoft.com/office/drawing/2014/main" id="{DD75D681-FA30-5A2E-572A-16A50DC0DFD7}"/>
              </a:ext>
            </a:extLst>
          </p:cNvPr>
          <p:cNvPicPr>
            <a:picLocks noChangeAspect="1"/>
          </p:cNvPicPr>
          <p:nvPr/>
        </p:nvPicPr>
        <p:blipFill>
          <a:blip r:embed="rId2"/>
          <a:stretch>
            <a:fillRect/>
          </a:stretch>
        </p:blipFill>
        <p:spPr>
          <a:xfrm>
            <a:off x="2451129" y="3744833"/>
            <a:ext cx="6834986" cy="2760283"/>
          </a:xfrm>
          <a:prstGeom prst="rect">
            <a:avLst/>
          </a:prstGeom>
        </p:spPr>
      </p:pic>
    </p:spTree>
    <p:extLst>
      <p:ext uri="{BB962C8B-B14F-4D97-AF65-F5344CB8AC3E}">
        <p14:creationId xmlns:p14="http://schemas.microsoft.com/office/powerpoint/2010/main" val="3397577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E0B57-3C88-DF6E-9BEF-E1E2C34B35F9}"/>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7C5A52B6-3013-CE16-17C9-771FB6E11277}"/>
              </a:ext>
            </a:extLst>
          </p:cNvPr>
          <p:cNvSpPr>
            <a:spLocks noGrp="1"/>
          </p:cNvSpPr>
          <p:nvPr>
            <p:ph type="title"/>
          </p:nvPr>
        </p:nvSpPr>
        <p:spPr>
          <a:xfrm>
            <a:off x="1023505" y="1598861"/>
            <a:ext cx="10022542" cy="1058528"/>
          </a:xfrm>
        </p:spPr>
        <p:txBody>
          <a:bodyPr/>
          <a:lstStyle/>
          <a:p>
            <a:r>
              <a:rPr lang="en-US" dirty="0"/>
              <a:t>Those who oppose providing incentives are not likely to buy an EV </a:t>
            </a:r>
          </a:p>
        </p:txBody>
      </p:sp>
      <p:sp>
        <p:nvSpPr>
          <p:cNvPr id="2" name="Footer Placeholder 9">
            <a:extLst>
              <a:ext uri="{FF2B5EF4-FFF2-40B4-BE49-F238E27FC236}">
                <a16:creationId xmlns:a16="http://schemas.microsoft.com/office/drawing/2014/main" id="{2C64D220-2EC1-2640-86FD-7751E53731C0}"/>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38EDD1FB-343C-8D70-12BA-8386D20D2C83}"/>
              </a:ext>
            </a:extLst>
          </p:cNvPr>
          <p:cNvSpPr>
            <a:spLocks noGrp="1"/>
          </p:cNvSpPr>
          <p:nvPr>
            <p:ph type="sldNum" sz="quarter" idx="4"/>
          </p:nvPr>
        </p:nvSpPr>
        <p:spPr/>
        <p:txBody>
          <a:bodyPr/>
          <a:lstStyle/>
          <a:p>
            <a:fld id="{8D1FC6F8-0BCD-47E9-9C64-690771D9C143}" type="slidenum">
              <a:rPr lang="en-US" smtClean="0"/>
              <a:pPr/>
              <a:t>12</a:t>
            </a:fld>
            <a:endParaRPr lang="en-US" dirty="0"/>
          </a:p>
        </p:txBody>
      </p:sp>
      <p:sp>
        <p:nvSpPr>
          <p:cNvPr id="5" name="Date Placeholder 34">
            <a:extLst>
              <a:ext uri="{FF2B5EF4-FFF2-40B4-BE49-F238E27FC236}">
                <a16:creationId xmlns:a16="http://schemas.microsoft.com/office/drawing/2014/main" id="{DF093919-8965-0F54-33FA-262A9587C870}"/>
              </a:ext>
            </a:extLst>
          </p:cNvPr>
          <p:cNvSpPr>
            <a:spLocks noGrp="1"/>
          </p:cNvSpPr>
          <p:nvPr>
            <p:ph type="dt" sz="half" idx="2"/>
          </p:nvPr>
        </p:nvSpPr>
        <p:spPr/>
        <p:txBody>
          <a:bodyPr/>
          <a:lstStyle/>
          <a:p>
            <a:r>
              <a:rPr lang="en-US" dirty="0"/>
              <a:t>March 4, 2024</a:t>
            </a:r>
          </a:p>
        </p:txBody>
      </p:sp>
      <p:sp>
        <p:nvSpPr>
          <p:cNvPr id="15" name="Rectangle 5">
            <a:extLst>
              <a:ext uri="{FF2B5EF4-FFF2-40B4-BE49-F238E27FC236}">
                <a16:creationId xmlns:a16="http://schemas.microsoft.com/office/drawing/2014/main" id="{610A965C-E973-1727-E103-ADCF51FFC4DE}"/>
              </a:ext>
            </a:extLst>
          </p:cNvPr>
          <p:cNvSpPr>
            <a:spLocks noGrp="1" noChangeArrowheads="1"/>
          </p:cNvSpPr>
          <p:nvPr>
            <p:ph type="body" sz="quarter" idx="22"/>
          </p:nvPr>
        </p:nvSpPr>
        <p:spPr bwMode="auto">
          <a:xfrm>
            <a:off x="1023505" y="2573960"/>
            <a:ext cx="9626566"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Those who favor incentives favor the phasing out of gas vehicles (i.e., EVCAR3_W108), favor the development of alternative energy sources (EN1_W108), and feel that too little has been done to address climate change (i.e., ENVIR8_e_W108)</a:t>
            </a:r>
            <a:endParaRPr kumimoji="0" lang="en-US" altLang="en-US" sz="2000" b="0" i="0" u="none" strike="noStrike" cap="none" normalizeH="0" baseline="0" dirty="0">
              <a:ln>
                <a:noFill/>
              </a:ln>
              <a:effectLst/>
              <a:latin typeface="+mj-lt"/>
            </a:endParaRPr>
          </a:p>
        </p:txBody>
      </p:sp>
      <p:pic>
        <p:nvPicPr>
          <p:cNvPr id="7" name="Picture 6">
            <a:extLst>
              <a:ext uri="{FF2B5EF4-FFF2-40B4-BE49-F238E27FC236}">
                <a16:creationId xmlns:a16="http://schemas.microsoft.com/office/drawing/2014/main" id="{96482945-66EF-84F8-DEC6-2C04D36447E7}"/>
              </a:ext>
            </a:extLst>
          </p:cNvPr>
          <p:cNvPicPr>
            <a:picLocks noChangeAspect="1"/>
          </p:cNvPicPr>
          <p:nvPr/>
        </p:nvPicPr>
        <p:blipFill>
          <a:blip r:embed="rId2"/>
          <a:stretch>
            <a:fillRect/>
          </a:stretch>
        </p:blipFill>
        <p:spPr>
          <a:xfrm>
            <a:off x="2373923" y="3976920"/>
            <a:ext cx="6921032" cy="2752380"/>
          </a:xfrm>
          <a:prstGeom prst="rect">
            <a:avLst/>
          </a:prstGeom>
        </p:spPr>
      </p:pic>
    </p:spTree>
    <p:extLst>
      <p:ext uri="{BB962C8B-B14F-4D97-AF65-F5344CB8AC3E}">
        <p14:creationId xmlns:p14="http://schemas.microsoft.com/office/powerpoint/2010/main" val="1827291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8A7AB-417C-5568-6920-B5159BB765A8}"/>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2234C93A-9BCA-25D3-4546-06BFAB9659A0}"/>
              </a:ext>
            </a:extLst>
          </p:cNvPr>
          <p:cNvSpPr>
            <a:spLocks noGrp="1"/>
          </p:cNvSpPr>
          <p:nvPr>
            <p:ph type="title"/>
          </p:nvPr>
        </p:nvSpPr>
        <p:spPr>
          <a:xfrm>
            <a:off x="672981" y="1454565"/>
            <a:ext cx="10022542" cy="1058528"/>
          </a:xfrm>
        </p:spPr>
        <p:txBody>
          <a:bodyPr/>
          <a:lstStyle/>
          <a:p>
            <a:r>
              <a:rPr lang="en-US" dirty="0">
                <a:solidFill>
                  <a:srgbClr val="FF0000"/>
                </a:solidFill>
              </a:rPr>
              <a:t>Should priority be given to alternative energy sources or traditional fossil fuel exploration</a:t>
            </a:r>
          </a:p>
        </p:txBody>
      </p:sp>
      <p:sp>
        <p:nvSpPr>
          <p:cNvPr id="2" name="Footer Placeholder 9">
            <a:extLst>
              <a:ext uri="{FF2B5EF4-FFF2-40B4-BE49-F238E27FC236}">
                <a16:creationId xmlns:a16="http://schemas.microsoft.com/office/drawing/2014/main" id="{79F315E9-9B53-C478-5621-343C0B8ABDD8}"/>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1A8B314B-694C-25C6-C314-A4285BD15CD4}"/>
              </a:ext>
            </a:extLst>
          </p:cNvPr>
          <p:cNvSpPr>
            <a:spLocks noGrp="1"/>
          </p:cNvSpPr>
          <p:nvPr>
            <p:ph type="sldNum" sz="quarter" idx="4"/>
          </p:nvPr>
        </p:nvSpPr>
        <p:spPr/>
        <p:txBody>
          <a:bodyPr/>
          <a:lstStyle/>
          <a:p>
            <a:fld id="{8D1FC6F8-0BCD-47E9-9C64-690771D9C143}" type="slidenum">
              <a:rPr lang="en-US" smtClean="0"/>
              <a:pPr/>
              <a:t>13</a:t>
            </a:fld>
            <a:endParaRPr lang="en-US" dirty="0"/>
          </a:p>
        </p:txBody>
      </p:sp>
      <p:sp>
        <p:nvSpPr>
          <p:cNvPr id="5" name="Date Placeholder 34">
            <a:extLst>
              <a:ext uri="{FF2B5EF4-FFF2-40B4-BE49-F238E27FC236}">
                <a16:creationId xmlns:a16="http://schemas.microsoft.com/office/drawing/2014/main" id="{3A291D12-D45F-DE90-11E5-841D9C8B7E8B}"/>
              </a:ext>
            </a:extLst>
          </p:cNvPr>
          <p:cNvSpPr>
            <a:spLocks noGrp="1"/>
          </p:cNvSpPr>
          <p:nvPr>
            <p:ph type="dt" sz="half" idx="2"/>
          </p:nvPr>
        </p:nvSpPr>
        <p:spPr/>
        <p:txBody>
          <a:bodyPr/>
          <a:lstStyle/>
          <a:p>
            <a:r>
              <a:rPr lang="en-US" dirty="0"/>
              <a:t>March 4, 2024</a:t>
            </a:r>
          </a:p>
        </p:txBody>
      </p:sp>
      <p:pic>
        <p:nvPicPr>
          <p:cNvPr id="6" name="Picture 5">
            <a:extLst>
              <a:ext uri="{FF2B5EF4-FFF2-40B4-BE49-F238E27FC236}">
                <a16:creationId xmlns:a16="http://schemas.microsoft.com/office/drawing/2014/main" id="{259E0651-8DCF-B5E3-20B9-A1F7E9366B0A}"/>
              </a:ext>
            </a:extLst>
          </p:cNvPr>
          <p:cNvPicPr>
            <a:picLocks noChangeAspect="1"/>
          </p:cNvPicPr>
          <p:nvPr/>
        </p:nvPicPr>
        <p:blipFill>
          <a:blip r:embed="rId2"/>
          <a:stretch>
            <a:fillRect/>
          </a:stretch>
        </p:blipFill>
        <p:spPr>
          <a:xfrm>
            <a:off x="1055602" y="3063914"/>
            <a:ext cx="9125495" cy="3006461"/>
          </a:xfrm>
          <a:prstGeom prst="rect">
            <a:avLst/>
          </a:prstGeom>
        </p:spPr>
      </p:pic>
    </p:spTree>
    <p:extLst>
      <p:ext uri="{BB962C8B-B14F-4D97-AF65-F5344CB8AC3E}">
        <p14:creationId xmlns:p14="http://schemas.microsoft.com/office/powerpoint/2010/main" val="637080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AF142-8991-CFF4-1F2F-D2D882FA8B47}"/>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BEC5785E-0B4C-0B99-C200-85C861F3A0F6}"/>
              </a:ext>
            </a:extLst>
          </p:cNvPr>
          <p:cNvSpPr>
            <a:spLocks noGrp="1"/>
          </p:cNvSpPr>
          <p:nvPr>
            <p:ph type="title"/>
          </p:nvPr>
        </p:nvSpPr>
        <p:spPr>
          <a:xfrm>
            <a:off x="620227" y="1917460"/>
            <a:ext cx="10022542" cy="1058528"/>
          </a:xfrm>
        </p:spPr>
        <p:txBody>
          <a:bodyPr/>
          <a:lstStyle/>
          <a:p>
            <a:r>
              <a:rPr lang="en-US" dirty="0"/>
              <a:t>Should priority be given to alternative energy sources or traditional fossil fuel exploration</a:t>
            </a:r>
          </a:p>
        </p:txBody>
      </p:sp>
      <p:sp>
        <p:nvSpPr>
          <p:cNvPr id="2" name="Footer Placeholder 9">
            <a:extLst>
              <a:ext uri="{FF2B5EF4-FFF2-40B4-BE49-F238E27FC236}">
                <a16:creationId xmlns:a16="http://schemas.microsoft.com/office/drawing/2014/main" id="{2D2E05E0-B732-0ECF-D924-29FFF212D7FF}"/>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A0B0874B-E0F1-9F70-F4BD-6AD6BDBD5866}"/>
              </a:ext>
            </a:extLst>
          </p:cNvPr>
          <p:cNvSpPr>
            <a:spLocks noGrp="1"/>
          </p:cNvSpPr>
          <p:nvPr>
            <p:ph type="sldNum" sz="quarter" idx="4"/>
          </p:nvPr>
        </p:nvSpPr>
        <p:spPr/>
        <p:txBody>
          <a:bodyPr/>
          <a:lstStyle/>
          <a:p>
            <a:fld id="{8D1FC6F8-0BCD-47E9-9C64-690771D9C143}" type="slidenum">
              <a:rPr lang="en-US" smtClean="0"/>
              <a:pPr/>
              <a:t>14</a:t>
            </a:fld>
            <a:endParaRPr lang="en-US" dirty="0"/>
          </a:p>
        </p:txBody>
      </p:sp>
      <p:sp>
        <p:nvSpPr>
          <p:cNvPr id="5" name="Date Placeholder 34">
            <a:extLst>
              <a:ext uri="{FF2B5EF4-FFF2-40B4-BE49-F238E27FC236}">
                <a16:creationId xmlns:a16="http://schemas.microsoft.com/office/drawing/2014/main" id="{D828D077-B5F0-AEAA-5054-18AC1B4E873B}"/>
              </a:ext>
            </a:extLst>
          </p:cNvPr>
          <p:cNvSpPr>
            <a:spLocks noGrp="1"/>
          </p:cNvSpPr>
          <p:nvPr>
            <p:ph type="dt" sz="half" idx="2"/>
          </p:nvPr>
        </p:nvSpPr>
        <p:spPr/>
        <p:txBody>
          <a:bodyPr/>
          <a:lstStyle/>
          <a:p>
            <a:r>
              <a:rPr lang="en-US" dirty="0"/>
              <a:t>March 4, 2024</a:t>
            </a:r>
          </a:p>
        </p:txBody>
      </p:sp>
      <p:sp>
        <p:nvSpPr>
          <p:cNvPr id="15" name="Rectangle 5">
            <a:extLst>
              <a:ext uri="{FF2B5EF4-FFF2-40B4-BE49-F238E27FC236}">
                <a16:creationId xmlns:a16="http://schemas.microsoft.com/office/drawing/2014/main" id="{0E86285C-F0DC-684F-82E2-22A2FCC79026}"/>
              </a:ext>
            </a:extLst>
          </p:cNvPr>
          <p:cNvSpPr>
            <a:spLocks noGrp="1" noChangeArrowheads="1"/>
          </p:cNvSpPr>
          <p:nvPr>
            <p:ph type="body" sz="quarter" idx="22"/>
          </p:nvPr>
        </p:nvSpPr>
        <p:spPr bwMode="auto">
          <a:xfrm>
            <a:off x="749249" y="3454818"/>
            <a:ext cx="10693502"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Those who favor fossil fuel sources: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i="1" dirty="0">
                <a:latin typeface="+mj-lt"/>
                <a:ea typeface="Times New Roman" panose="02020603050405020304" pitchFamily="18" charset="0"/>
                <a:cs typeface="Calibri" panose="020F0502020204030204" pitchFamily="34" charset="0"/>
              </a:rPr>
              <a:t>T</a:t>
            </a: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end to be more conservative (i.e., F_IDEO)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i="1" dirty="0">
                <a:latin typeface="+mj-lt"/>
                <a:ea typeface="Times New Roman" panose="02020603050405020304" pitchFamily="18" charset="0"/>
                <a:cs typeface="Calibri" panose="020F0502020204030204" pitchFamily="34" charset="0"/>
              </a:rPr>
              <a:t>S</a:t>
            </a:r>
            <a:r>
              <a:rPr kumimoji="0" lang="en-US" altLang="en-US" sz="2000" b="0" i="1" u="none" strike="noStrike" cap="none" normalizeH="0" baseline="0" dirty="0">
                <a:ln>
                  <a:noFill/>
                </a:ln>
                <a:effectLst/>
                <a:latin typeface="+mj-lt"/>
                <a:ea typeface="Times New Roman" panose="02020603050405020304" pitchFamily="18" charset="0"/>
                <a:cs typeface="Calibri" panose="020F0502020204030204" pitchFamily="34" charset="0"/>
              </a:rPr>
              <a:t>trongly oppose phasing out the production of new gas/trucks by 2035</a:t>
            </a:r>
            <a:r>
              <a:rPr lang="en-US" altLang="en-US" sz="2000" i="1" dirty="0">
                <a:latin typeface="+mj-lt"/>
                <a:ea typeface="Times New Roman" panose="02020603050405020304" pitchFamily="18" charset="0"/>
                <a:cs typeface="Calibri" panose="020F0502020204030204" pitchFamily="34" charset="0"/>
              </a:rPr>
              <a:t> (i.e., EVCAR3_W108)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i="1" dirty="0">
                <a:latin typeface="+mj-lt"/>
                <a:ea typeface="Times New Roman" panose="02020603050405020304" pitchFamily="18" charset="0"/>
                <a:cs typeface="Calibri" panose="020F0502020204030204" pitchFamily="34" charset="0"/>
              </a:rPr>
              <a:t>Think that the government is doing too much to reduce the effects of climate change (i.e., ENVIR8_e_W108)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000" i="1" dirty="0">
                <a:latin typeface="+mj-lt"/>
                <a:ea typeface="Times New Roman" panose="02020603050405020304" pitchFamily="18" charset="0"/>
                <a:cs typeface="Calibri" panose="020F0502020204030204" pitchFamily="34" charset="0"/>
              </a:rPr>
              <a:t>Are less likely to buy an EV (EVCAR2_W108). </a:t>
            </a:r>
            <a:endParaRPr kumimoji="0" lang="en-US" altLang="en-US" sz="2000" b="0" i="0" u="none" strike="noStrike" cap="none" normalizeH="0" baseline="0" dirty="0">
              <a:ln>
                <a:noFill/>
              </a:ln>
              <a:effectLst/>
              <a:latin typeface="+mj-lt"/>
            </a:endParaRPr>
          </a:p>
        </p:txBody>
      </p:sp>
    </p:spTree>
    <p:extLst>
      <p:ext uri="{BB962C8B-B14F-4D97-AF65-F5344CB8AC3E}">
        <p14:creationId xmlns:p14="http://schemas.microsoft.com/office/powerpoint/2010/main" val="2119950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BC99A-2908-DFA3-8536-7E4BD50692A4}"/>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3BE348BE-B5F7-04F1-5894-E68F304FDF10}"/>
              </a:ext>
            </a:extLst>
          </p:cNvPr>
          <p:cNvSpPr>
            <a:spLocks noGrp="1"/>
          </p:cNvSpPr>
          <p:nvPr>
            <p:ph type="title"/>
          </p:nvPr>
        </p:nvSpPr>
        <p:spPr>
          <a:xfrm>
            <a:off x="672981" y="1917460"/>
            <a:ext cx="10022542" cy="1058528"/>
          </a:xfrm>
        </p:spPr>
        <p:txBody>
          <a:bodyPr/>
          <a:lstStyle/>
          <a:p>
            <a:r>
              <a:rPr lang="en-US" dirty="0"/>
              <a:t>Should priority be given to alternative energy sources or traditional fossil fuel exploration</a:t>
            </a:r>
          </a:p>
        </p:txBody>
      </p:sp>
      <p:sp>
        <p:nvSpPr>
          <p:cNvPr id="2" name="Footer Placeholder 9">
            <a:extLst>
              <a:ext uri="{FF2B5EF4-FFF2-40B4-BE49-F238E27FC236}">
                <a16:creationId xmlns:a16="http://schemas.microsoft.com/office/drawing/2014/main" id="{504A6E08-E31E-DF0B-3743-BA7F87E396D0}"/>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07B10992-CA19-AA7A-DF9F-EDB77F58D0A0}"/>
              </a:ext>
            </a:extLst>
          </p:cNvPr>
          <p:cNvSpPr>
            <a:spLocks noGrp="1"/>
          </p:cNvSpPr>
          <p:nvPr>
            <p:ph type="sldNum" sz="quarter" idx="4"/>
          </p:nvPr>
        </p:nvSpPr>
        <p:spPr/>
        <p:txBody>
          <a:bodyPr/>
          <a:lstStyle/>
          <a:p>
            <a:fld id="{8D1FC6F8-0BCD-47E9-9C64-690771D9C143}" type="slidenum">
              <a:rPr lang="en-US" smtClean="0"/>
              <a:pPr/>
              <a:t>15</a:t>
            </a:fld>
            <a:endParaRPr lang="en-US" dirty="0"/>
          </a:p>
        </p:txBody>
      </p:sp>
      <p:sp>
        <p:nvSpPr>
          <p:cNvPr id="5" name="Date Placeholder 34">
            <a:extLst>
              <a:ext uri="{FF2B5EF4-FFF2-40B4-BE49-F238E27FC236}">
                <a16:creationId xmlns:a16="http://schemas.microsoft.com/office/drawing/2014/main" id="{B0983358-A0E6-FCD0-6FE7-ACA8F3954EDA}"/>
              </a:ext>
            </a:extLst>
          </p:cNvPr>
          <p:cNvSpPr>
            <a:spLocks noGrp="1"/>
          </p:cNvSpPr>
          <p:nvPr>
            <p:ph type="dt" sz="half" idx="2"/>
          </p:nvPr>
        </p:nvSpPr>
        <p:spPr/>
        <p:txBody>
          <a:bodyPr/>
          <a:lstStyle/>
          <a:p>
            <a:r>
              <a:rPr lang="en-US" dirty="0"/>
              <a:t>March 4, 2024</a:t>
            </a:r>
          </a:p>
        </p:txBody>
      </p:sp>
      <p:sp>
        <p:nvSpPr>
          <p:cNvPr id="15" name="Rectangle 5">
            <a:extLst>
              <a:ext uri="{FF2B5EF4-FFF2-40B4-BE49-F238E27FC236}">
                <a16:creationId xmlns:a16="http://schemas.microsoft.com/office/drawing/2014/main" id="{8B4EC85B-3F3C-48F2-E9CB-3BD575404BF6}"/>
              </a:ext>
            </a:extLst>
          </p:cNvPr>
          <p:cNvSpPr>
            <a:spLocks noGrp="1" noChangeArrowheads="1"/>
          </p:cNvSpPr>
          <p:nvPr>
            <p:ph type="body" sz="quarter" idx="22"/>
          </p:nvPr>
        </p:nvSpPr>
        <p:spPr bwMode="auto">
          <a:xfrm>
            <a:off x="672980" y="3303303"/>
            <a:ext cx="11064281"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Those who favor clean energy sources: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T</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end to be less conservative/more liberal</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Are</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 slightly more likely to buy an EV</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F</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eel that the government is not doing enough</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S</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upport the phasing out of gasoline vehicles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Don't support offshore drilling (ENV2_a_W108)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F</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eel the government is doing too little to protect air quality (ENVIR8_a_W108)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Think t</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hat incentives should be provided for EVs (CCPOLICY_e_W108)</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Feel</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 that people should wear masks around others when indoors (i.e., RSTCWRK_a_W108)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i="1" dirty="0">
                <a:latin typeface="+mj-lt"/>
                <a:ea typeface="Times New Roman" panose="02020603050405020304" pitchFamily="18" charset="0"/>
                <a:cs typeface="Calibri" panose="020F0502020204030204" pitchFamily="34" charset="0"/>
              </a:rPr>
              <a:t>W</a:t>
            </a:r>
            <a:r>
              <a:rPr kumimoji="0" lang="en-US" altLang="en-US" b="0" i="1" u="none" strike="noStrike" cap="none" normalizeH="0" baseline="0" dirty="0">
                <a:ln>
                  <a:noFill/>
                </a:ln>
                <a:effectLst/>
                <a:latin typeface="+mj-lt"/>
                <a:ea typeface="Times New Roman" panose="02020603050405020304" pitchFamily="18" charset="0"/>
                <a:cs typeface="Calibri" panose="020F0502020204030204" pitchFamily="34" charset="0"/>
              </a:rPr>
              <a:t>e should limit activities to protect others from COVID (i.e.,RSTCWRK_e_W108)</a:t>
            </a:r>
          </a:p>
        </p:txBody>
      </p:sp>
    </p:spTree>
    <p:extLst>
      <p:ext uri="{BB962C8B-B14F-4D97-AF65-F5344CB8AC3E}">
        <p14:creationId xmlns:p14="http://schemas.microsoft.com/office/powerpoint/2010/main" val="2039429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03456-17AF-DAC7-EBB0-E1DFAD4EC836}"/>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0BAC732F-F60A-162F-DF1C-FEE0B4B49960}"/>
              </a:ext>
            </a:extLst>
          </p:cNvPr>
          <p:cNvSpPr>
            <a:spLocks noGrp="1"/>
          </p:cNvSpPr>
          <p:nvPr>
            <p:ph type="title"/>
          </p:nvPr>
        </p:nvSpPr>
        <p:spPr>
          <a:xfrm>
            <a:off x="1328945" y="1391930"/>
            <a:ext cx="8808115" cy="678971"/>
          </a:xfrm>
        </p:spPr>
        <p:txBody>
          <a:bodyPr/>
          <a:lstStyle/>
          <a:p>
            <a:r>
              <a:rPr lang="en-US" dirty="0"/>
              <a:t>Model selection and </a:t>
            </a:r>
            <a:br>
              <a:rPr lang="en-US" dirty="0"/>
            </a:br>
            <a:r>
              <a:rPr lang="en-US" dirty="0"/>
              <a:t>model evaluation metrics</a:t>
            </a:r>
          </a:p>
        </p:txBody>
      </p:sp>
      <p:sp>
        <p:nvSpPr>
          <p:cNvPr id="4" name="Slide Number Placeholder 3">
            <a:extLst>
              <a:ext uri="{FF2B5EF4-FFF2-40B4-BE49-F238E27FC236}">
                <a16:creationId xmlns:a16="http://schemas.microsoft.com/office/drawing/2014/main" id="{1D02A2CA-4346-84CA-9C49-F3A266C33F8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16</a:t>
            </a:fld>
            <a:endParaRPr lang="en-US" dirty="0"/>
          </a:p>
        </p:txBody>
      </p:sp>
      <p:sp>
        <p:nvSpPr>
          <p:cNvPr id="2" name="Footer Placeholder 9">
            <a:extLst>
              <a:ext uri="{FF2B5EF4-FFF2-40B4-BE49-F238E27FC236}">
                <a16:creationId xmlns:a16="http://schemas.microsoft.com/office/drawing/2014/main" id="{33427E57-F372-3AEE-ED56-8342B585D2B9}"/>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F3A882F8-FDE1-E46D-F900-BBDB314EBBE9}"/>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10DF6F6B-59DB-055E-77C1-E3A9AA34CCA4}"/>
              </a:ext>
            </a:extLst>
          </p:cNvPr>
          <p:cNvSpPr txBox="1"/>
          <p:nvPr/>
        </p:nvSpPr>
        <p:spPr>
          <a:xfrm>
            <a:off x="431919" y="2426332"/>
            <a:ext cx="10287000" cy="4154984"/>
          </a:xfrm>
          <a:prstGeom prst="rect">
            <a:avLst/>
          </a:prstGeom>
          <a:noFill/>
        </p:spPr>
        <p:txBody>
          <a:bodyPr wrap="square" rtlCol="0">
            <a:spAutoFit/>
          </a:bodyPr>
          <a:lstStyle/>
          <a:p>
            <a:r>
              <a:rPr lang="en-US" sz="2400" b="1" dirty="0">
                <a:solidFill>
                  <a:schemeClr val="bg1"/>
                </a:solidFill>
              </a:rPr>
              <a:t>How likely someone is to purchase an EV in the future?</a:t>
            </a:r>
          </a:p>
          <a:p>
            <a:endParaRPr lang="en-US" sz="2400" b="1" dirty="0">
              <a:solidFill>
                <a:schemeClr val="bg1"/>
              </a:solidFill>
            </a:endParaRPr>
          </a:p>
          <a:p>
            <a:r>
              <a:rPr lang="en-US" sz="2400" b="1" dirty="0">
                <a:solidFill>
                  <a:schemeClr val="bg1"/>
                </a:solidFill>
              </a:rPr>
              <a:t>We chose EVCAR2_W108 as a target variable because it represents economic viability for EVs in the car industry. Also, it is balanced and though not normally distributed could be transformed.</a:t>
            </a:r>
          </a:p>
          <a:p>
            <a:endParaRPr lang="en-US" sz="2400" b="1" dirty="0">
              <a:solidFill>
                <a:schemeClr val="bg1"/>
              </a:solidFill>
            </a:endParaRPr>
          </a:p>
          <a:p>
            <a:r>
              <a:rPr lang="en-US" sz="2400" b="1" dirty="0">
                <a:solidFill>
                  <a:schemeClr val="bg1"/>
                </a:solidFill>
              </a:rPr>
              <a:t>Model Selection - Gradient Boosting Regression: Based on our EDA, we will explore gradient boosting regression to account for any non-linear relationships, imbalances in our features, and interdependence. There is an added advantage of gradient boosting regression being robust against any outliers we may have overseen, and we did not detect with boxplots. </a:t>
            </a:r>
          </a:p>
        </p:txBody>
      </p:sp>
    </p:spTree>
    <p:extLst>
      <p:ext uri="{BB962C8B-B14F-4D97-AF65-F5344CB8AC3E}">
        <p14:creationId xmlns:p14="http://schemas.microsoft.com/office/powerpoint/2010/main" val="3057037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E0B03-6058-C764-FAA7-09D2BE80C2BF}"/>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4C9F8877-CD65-88D7-0493-7561982C5E02}"/>
              </a:ext>
            </a:extLst>
          </p:cNvPr>
          <p:cNvSpPr>
            <a:spLocks noGrp="1"/>
          </p:cNvSpPr>
          <p:nvPr>
            <p:ph type="title"/>
          </p:nvPr>
        </p:nvSpPr>
        <p:spPr>
          <a:xfrm>
            <a:off x="1328945" y="1391930"/>
            <a:ext cx="8808115" cy="678971"/>
          </a:xfrm>
        </p:spPr>
        <p:txBody>
          <a:bodyPr/>
          <a:lstStyle/>
          <a:p>
            <a:r>
              <a:rPr lang="en-US" dirty="0"/>
              <a:t>Model selection and </a:t>
            </a:r>
            <a:br>
              <a:rPr lang="en-US" dirty="0"/>
            </a:br>
            <a:r>
              <a:rPr lang="en-US" dirty="0"/>
              <a:t>model evaluation metrics</a:t>
            </a:r>
          </a:p>
        </p:txBody>
      </p:sp>
      <p:sp>
        <p:nvSpPr>
          <p:cNvPr id="4" name="Slide Number Placeholder 3">
            <a:extLst>
              <a:ext uri="{FF2B5EF4-FFF2-40B4-BE49-F238E27FC236}">
                <a16:creationId xmlns:a16="http://schemas.microsoft.com/office/drawing/2014/main" id="{FFA43D00-D0F7-08CC-1DC2-F7F614532DA9}"/>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17</a:t>
            </a:fld>
            <a:endParaRPr lang="en-US" dirty="0"/>
          </a:p>
        </p:txBody>
      </p:sp>
      <p:sp>
        <p:nvSpPr>
          <p:cNvPr id="2" name="Footer Placeholder 9">
            <a:extLst>
              <a:ext uri="{FF2B5EF4-FFF2-40B4-BE49-F238E27FC236}">
                <a16:creationId xmlns:a16="http://schemas.microsoft.com/office/drawing/2014/main" id="{2F0F9AE2-8E54-1CAE-2F5E-06251B491285}"/>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66517034-9F70-2BF1-D476-9C23FFFE3C63}"/>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7A273756-0A5A-1C67-E4C8-7297C6BF0D9B}"/>
              </a:ext>
            </a:extLst>
          </p:cNvPr>
          <p:cNvSpPr txBox="1"/>
          <p:nvPr/>
        </p:nvSpPr>
        <p:spPr>
          <a:xfrm>
            <a:off x="431919" y="2426332"/>
            <a:ext cx="10287000" cy="4154984"/>
          </a:xfrm>
          <a:prstGeom prst="rect">
            <a:avLst/>
          </a:prstGeom>
          <a:noFill/>
        </p:spPr>
        <p:txBody>
          <a:bodyPr wrap="square" rtlCol="0">
            <a:spAutoFit/>
          </a:bodyPr>
          <a:lstStyle/>
          <a:p>
            <a:r>
              <a:rPr lang="en-US" sz="2400" b="1" dirty="0">
                <a:solidFill>
                  <a:schemeClr val="bg1"/>
                </a:solidFill>
              </a:rPr>
              <a:t>How likely someone is to purchase an EV in the future?</a:t>
            </a:r>
          </a:p>
          <a:p>
            <a:endParaRPr lang="en-US" sz="2400" b="1" dirty="0">
              <a:solidFill>
                <a:schemeClr val="bg1"/>
              </a:solidFill>
            </a:endParaRPr>
          </a:p>
          <a:p>
            <a:r>
              <a:rPr lang="en-US" sz="2400" b="1" dirty="0">
                <a:solidFill>
                  <a:schemeClr val="bg1"/>
                </a:solidFill>
              </a:rPr>
              <a:t>We chose EVCAR2_W108 as a target variable because it represents economic viability for EVs in the car industry. Also, it is balanced and though not normally distributed could be transformed.</a:t>
            </a:r>
          </a:p>
          <a:p>
            <a:endParaRPr lang="en-US" sz="2400" b="1" dirty="0">
              <a:solidFill>
                <a:schemeClr val="bg1"/>
              </a:solidFill>
            </a:endParaRPr>
          </a:p>
          <a:p>
            <a:r>
              <a:rPr lang="en-US" sz="2400" b="1" dirty="0">
                <a:solidFill>
                  <a:schemeClr val="bg1"/>
                </a:solidFill>
              </a:rPr>
              <a:t>Model Selection - Gradient Boosting Regression: Based on our EDA, we will explore gradient boosting regression to account for any non-linear relationships, imbalances in our features, and interdependence. There is an added advantage of gradient boosting regression being robust against any outliers we may have overseen, and we did not detect with boxplots. </a:t>
            </a:r>
          </a:p>
        </p:txBody>
      </p:sp>
    </p:spTree>
    <p:extLst>
      <p:ext uri="{BB962C8B-B14F-4D97-AF65-F5344CB8AC3E}">
        <p14:creationId xmlns:p14="http://schemas.microsoft.com/office/powerpoint/2010/main" val="268544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BC155-744B-6044-C46F-8E8918576EB4}"/>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62CB74B9-8BC0-0321-1420-6BEDA4ADC702}"/>
              </a:ext>
            </a:extLst>
          </p:cNvPr>
          <p:cNvSpPr>
            <a:spLocks noGrp="1"/>
          </p:cNvSpPr>
          <p:nvPr>
            <p:ph type="title"/>
          </p:nvPr>
        </p:nvSpPr>
        <p:spPr>
          <a:xfrm>
            <a:off x="1328945" y="1391930"/>
            <a:ext cx="8808115" cy="678971"/>
          </a:xfrm>
        </p:spPr>
        <p:txBody>
          <a:bodyPr/>
          <a:lstStyle/>
          <a:p>
            <a:r>
              <a:rPr lang="en-US" dirty="0"/>
              <a:t>Data Model Evaluation and Optimization: Supervised Learning: Gradient Boosting Regression¶</a:t>
            </a:r>
            <a:br>
              <a:rPr lang="en-US" dirty="0"/>
            </a:br>
            <a:endParaRPr lang="en-US" dirty="0"/>
          </a:p>
        </p:txBody>
      </p:sp>
      <p:sp>
        <p:nvSpPr>
          <p:cNvPr id="4" name="Slide Number Placeholder 3">
            <a:extLst>
              <a:ext uri="{FF2B5EF4-FFF2-40B4-BE49-F238E27FC236}">
                <a16:creationId xmlns:a16="http://schemas.microsoft.com/office/drawing/2014/main" id="{DB4AF43B-069F-98AA-D454-EAEB8968BF08}"/>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18</a:t>
            </a:fld>
            <a:endParaRPr lang="en-US" dirty="0"/>
          </a:p>
        </p:txBody>
      </p:sp>
      <p:sp>
        <p:nvSpPr>
          <p:cNvPr id="2" name="Footer Placeholder 9">
            <a:extLst>
              <a:ext uri="{FF2B5EF4-FFF2-40B4-BE49-F238E27FC236}">
                <a16:creationId xmlns:a16="http://schemas.microsoft.com/office/drawing/2014/main" id="{6F0CEB65-F9F3-B4CD-DFC1-D4721A5A611A}"/>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6E5BE1AB-D4DA-B915-9CE8-BE60A9841AA3}"/>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A17A3B83-5D9E-710D-5821-5EA5363D31AA}"/>
              </a:ext>
            </a:extLst>
          </p:cNvPr>
          <p:cNvSpPr txBox="1"/>
          <p:nvPr/>
        </p:nvSpPr>
        <p:spPr>
          <a:xfrm>
            <a:off x="431919" y="2837797"/>
            <a:ext cx="10287000" cy="830997"/>
          </a:xfrm>
          <a:prstGeom prst="rect">
            <a:avLst/>
          </a:prstGeom>
          <a:noFill/>
        </p:spPr>
        <p:txBody>
          <a:bodyPr wrap="square" rtlCol="0">
            <a:spAutoFit/>
          </a:bodyPr>
          <a:lstStyle/>
          <a:p>
            <a:r>
              <a:rPr lang="en-US" sz="2400" b="1" dirty="0">
                <a:solidFill>
                  <a:schemeClr val="bg1"/>
                </a:solidFill>
              </a:rPr>
              <a:t>Analyses to assess various iterations of model performance</a:t>
            </a:r>
          </a:p>
          <a:p>
            <a:endParaRPr lang="en-US" sz="2400" b="1" dirty="0">
              <a:solidFill>
                <a:schemeClr val="bg1"/>
              </a:solidFill>
            </a:endParaRPr>
          </a:p>
        </p:txBody>
      </p:sp>
    </p:spTree>
    <p:extLst>
      <p:ext uri="{BB962C8B-B14F-4D97-AF65-F5344CB8AC3E}">
        <p14:creationId xmlns:p14="http://schemas.microsoft.com/office/powerpoint/2010/main" val="3194558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1424F-541D-4134-7DF6-378BBC528954}"/>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0290E98A-71BE-7E3F-45A2-5E15BB8E81A2}"/>
              </a:ext>
            </a:extLst>
          </p:cNvPr>
          <p:cNvSpPr>
            <a:spLocks noGrp="1"/>
          </p:cNvSpPr>
          <p:nvPr>
            <p:ph type="title"/>
          </p:nvPr>
        </p:nvSpPr>
        <p:spPr>
          <a:xfrm>
            <a:off x="1328945" y="1391930"/>
            <a:ext cx="8808115" cy="678971"/>
          </a:xfrm>
        </p:spPr>
        <p:txBody>
          <a:bodyPr/>
          <a:lstStyle/>
          <a:p>
            <a:r>
              <a:rPr lang="en-US" dirty="0"/>
              <a:t>Data Model Evaluation and Optimization: Supervised Learning: Random Forest Classifier¶</a:t>
            </a:r>
            <a:br>
              <a:rPr lang="en-US" dirty="0"/>
            </a:br>
            <a:endParaRPr lang="en-US" dirty="0"/>
          </a:p>
        </p:txBody>
      </p:sp>
      <p:sp>
        <p:nvSpPr>
          <p:cNvPr id="4" name="Slide Number Placeholder 3">
            <a:extLst>
              <a:ext uri="{FF2B5EF4-FFF2-40B4-BE49-F238E27FC236}">
                <a16:creationId xmlns:a16="http://schemas.microsoft.com/office/drawing/2014/main" id="{B05F066D-8F99-F3F8-8D91-4B3D5A8AB38B}"/>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19</a:t>
            </a:fld>
            <a:endParaRPr lang="en-US" dirty="0"/>
          </a:p>
        </p:txBody>
      </p:sp>
      <p:sp>
        <p:nvSpPr>
          <p:cNvPr id="2" name="Footer Placeholder 9">
            <a:extLst>
              <a:ext uri="{FF2B5EF4-FFF2-40B4-BE49-F238E27FC236}">
                <a16:creationId xmlns:a16="http://schemas.microsoft.com/office/drawing/2014/main" id="{6FD7F20C-5D9E-B6CA-5102-D288F2799F6F}"/>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0684021A-6501-F41B-E945-150DD1D5F8FD}"/>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AEAADE9B-2D15-C504-7CCA-0D75E740435A}"/>
              </a:ext>
            </a:extLst>
          </p:cNvPr>
          <p:cNvSpPr txBox="1"/>
          <p:nvPr/>
        </p:nvSpPr>
        <p:spPr>
          <a:xfrm>
            <a:off x="857221" y="3775635"/>
            <a:ext cx="2949234" cy="1200329"/>
          </a:xfrm>
          <a:prstGeom prst="rect">
            <a:avLst/>
          </a:prstGeom>
          <a:noFill/>
        </p:spPr>
        <p:txBody>
          <a:bodyPr wrap="square" rtlCol="0">
            <a:spAutoFit/>
          </a:bodyPr>
          <a:lstStyle/>
          <a:p>
            <a:r>
              <a:rPr lang="en-US" sz="2400" b="1" dirty="0">
                <a:solidFill>
                  <a:schemeClr val="bg1"/>
                </a:solidFill>
              </a:rPr>
              <a:t>Analyses to assess various iterations of model performance</a:t>
            </a:r>
          </a:p>
        </p:txBody>
      </p:sp>
      <p:pic>
        <p:nvPicPr>
          <p:cNvPr id="7" name="Picture 6">
            <a:extLst>
              <a:ext uri="{FF2B5EF4-FFF2-40B4-BE49-F238E27FC236}">
                <a16:creationId xmlns:a16="http://schemas.microsoft.com/office/drawing/2014/main" id="{2349C4D1-3FA2-D2AD-1B00-F573B6009D8D}"/>
              </a:ext>
            </a:extLst>
          </p:cNvPr>
          <p:cNvPicPr>
            <a:picLocks noChangeAspect="1"/>
          </p:cNvPicPr>
          <p:nvPr/>
        </p:nvPicPr>
        <p:blipFill>
          <a:blip r:embed="rId3"/>
          <a:stretch>
            <a:fillRect/>
          </a:stretch>
        </p:blipFill>
        <p:spPr>
          <a:xfrm>
            <a:off x="4649204" y="2837797"/>
            <a:ext cx="4161645" cy="3416512"/>
          </a:xfrm>
          <a:prstGeom prst="rect">
            <a:avLst/>
          </a:prstGeom>
        </p:spPr>
      </p:pic>
    </p:spTree>
    <p:extLst>
      <p:ext uri="{BB962C8B-B14F-4D97-AF65-F5344CB8AC3E}">
        <p14:creationId xmlns:p14="http://schemas.microsoft.com/office/powerpoint/2010/main" val="3610969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80377" cy="667498"/>
          </a:xfrm>
        </p:spPr>
        <p:txBody>
          <a:bodyPr/>
          <a:lstStyle/>
          <a:p>
            <a:r>
              <a:rPr lang="en-US" dirty="0"/>
              <a:t>Project Questions</a:t>
            </a:r>
          </a:p>
        </p:txBody>
      </p:sp>
      <p:sp>
        <p:nvSpPr>
          <p:cNvPr id="41" name="Text Placeholder 40">
            <a:extLst>
              <a:ext uri="{FF2B5EF4-FFF2-40B4-BE49-F238E27FC236}">
                <a16:creationId xmlns:a16="http://schemas.microsoft.com/office/drawing/2014/main" id="{13DF91CF-444A-4959-91C5-62172E643BD0}"/>
              </a:ext>
            </a:extLst>
          </p:cNvPr>
          <p:cNvSpPr>
            <a:spLocks noGrp="1"/>
          </p:cNvSpPr>
          <p:nvPr>
            <p:ph type="body" sz="quarter" idx="22"/>
          </p:nvPr>
        </p:nvSpPr>
        <p:spPr>
          <a:xfrm>
            <a:off x="2132151" y="1559859"/>
            <a:ext cx="9090212" cy="1728360"/>
          </a:xfrm>
        </p:spPr>
        <p:txBody>
          <a:bodyPr/>
          <a:lstStyle/>
          <a:p>
            <a:pPr marL="285750" indent="-285750">
              <a:lnSpc>
                <a:spcPct val="150000"/>
              </a:lnSpc>
              <a:buFont typeface="Arial" panose="020B0604020202020204" pitchFamily="34" charset="0"/>
              <a:buChar char="•"/>
            </a:pPr>
            <a:r>
              <a:rPr lang="en-US" sz="1800" dirty="0"/>
              <a:t>How do we predict who is the most likely candidate to purchase an EV?  </a:t>
            </a:r>
          </a:p>
          <a:p>
            <a:pPr marL="285750" indent="-285750">
              <a:lnSpc>
                <a:spcPct val="150000"/>
              </a:lnSpc>
              <a:buFont typeface="Arial" panose="020B0604020202020204" pitchFamily="34" charset="0"/>
              <a:buChar char="•"/>
            </a:pPr>
            <a:r>
              <a:rPr lang="en-US" sz="1800" dirty="0"/>
              <a:t>What traits do they have in common with each other?</a:t>
            </a:r>
          </a:p>
        </p:txBody>
      </p:sp>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a:t>
            </a:fld>
            <a:endParaRPr lang="en-US" dirty="0"/>
          </a:p>
        </p:txBody>
      </p:sp>
      <p:pic>
        <p:nvPicPr>
          <p:cNvPr id="12" name="Picture 11">
            <a:extLst>
              <a:ext uri="{FF2B5EF4-FFF2-40B4-BE49-F238E27FC236}">
                <a16:creationId xmlns:a16="http://schemas.microsoft.com/office/drawing/2014/main" id="{33D40310-82A2-7586-257A-0290FA28C6C3}"/>
              </a:ext>
            </a:extLst>
          </p:cNvPr>
          <p:cNvPicPr>
            <a:picLocks noChangeAspect="1"/>
          </p:cNvPicPr>
          <p:nvPr/>
        </p:nvPicPr>
        <p:blipFill>
          <a:blip r:embed="rId3"/>
          <a:stretch>
            <a:fillRect/>
          </a:stretch>
        </p:blipFill>
        <p:spPr>
          <a:xfrm>
            <a:off x="5271247" y="3569781"/>
            <a:ext cx="5602678" cy="3011535"/>
          </a:xfrm>
          <a:prstGeom prst="rect">
            <a:avLst/>
          </a:prstGeom>
        </p:spPr>
      </p:pic>
      <p:sp>
        <p:nvSpPr>
          <p:cNvPr id="15" name="Footer Placeholder 9">
            <a:extLst>
              <a:ext uri="{FF2B5EF4-FFF2-40B4-BE49-F238E27FC236}">
                <a16:creationId xmlns:a16="http://schemas.microsoft.com/office/drawing/2014/main" id="{4D9B8F87-0EF4-22A9-6EDB-4A0AE80413E9}"/>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16" name="Date Placeholder 34">
            <a:extLst>
              <a:ext uri="{FF2B5EF4-FFF2-40B4-BE49-F238E27FC236}">
                <a16:creationId xmlns:a16="http://schemas.microsoft.com/office/drawing/2014/main" id="{977F7EA6-C67F-650E-5427-8E00272298A6}"/>
              </a:ext>
            </a:extLst>
          </p:cNvPr>
          <p:cNvSpPr>
            <a:spLocks noGrp="1"/>
          </p:cNvSpPr>
          <p:nvPr>
            <p:ph type="dt" sz="half" idx="2"/>
          </p:nvPr>
        </p:nvSpPr>
        <p:spPr>
          <a:xfrm rot="5400000">
            <a:off x="10595991" y="5074920"/>
            <a:ext cx="2647667" cy="365125"/>
          </a:xfrm>
        </p:spPr>
        <p:txBody>
          <a:bodyPr/>
          <a:lstStyle/>
          <a:p>
            <a:r>
              <a:rPr lang="en-US" dirty="0"/>
              <a:t>March 4, 2024</a:t>
            </a:r>
          </a:p>
        </p:txBody>
      </p:sp>
    </p:spTree>
    <p:extLst>
      <p:ext uri="{BB962C8B-B14F-4D97-AF65-F5344CB8AC3E}">
        <p14:creationId xmlns:p14="http://schemas.microsoft.com/office/powerpoint/2010/main" val="3109501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6083855" cy="874762"/>
          </a:xfrm>
        </p:spPr>
        <p:txBody>
          <a:bodyPr/>
          <a:lstStyle/>
          <a:p>
            <a:r>
              <a:rPr lang="en-US" dirty="0">
                <a:solidFill>
                  <a:srgbClr val="FF0000"/>
                </a:solidFill>
              </a:rPr>
              <a:t>TBD</a:t>
            </a:r>
          </a:p>
        </p:txBody>
      </p:sp>
      <p:sp>
        <p:nvSpPr>
          <p:cNvPr id="20" name="Slide Number Placeholder 19">
            <a:extLst>
              <a:ext uri="{FF2B5EF4-FFF2-40B4-BE49-F238E27FC236}">
                <a16:creationId xmlns:a16="http://schemas.microsoft.com/office/drawing/2014/main" id="{3DD70FC9-BBF2-4AF1-9A64-0FB9216835C5}"/>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20</a:t>
            </a:fld>
            <a:endParaRPr lang="en-US" dirty="0"/>
          </a:p>
        </p:txBody>
      </p:sp>
      <p:sp>
        <p:nvSpPr>
          <p:cNvPr id="2" name="Footer Placeholder 9">
            <a:extLst>
              <a:ext uri="{FF2B5EF4-FFF2-40B4-BE49-F238E27FC236}">
                <a16:creationId xmlns:a16="http://schemas.microsoft.com/office/drawing/2014/main" id="{14002A6A-2B52-8F20-54C4-AC65295140F1}"/>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3" name="Date Placeholder 34">
            <a:extLst>
              <a:ext uri="{FF2B5EF4-FFF2-40B4-BE49-F238E27FC236}">
                <a16:creationId xmlns:a16="http://schemas.microsoft.com/office/drawing/2014/main" id="{1FA58B6F-E7C4-E057-2EFA-A2AF188748C0}"/>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4" name="Text Placeholder 38">
            <a:extLst>
              <a:ext uri="{FF2B5EF4-FFF2-40B4-BE49-F238E27FC236}">
                <a16:creationId xmlns:a16="http://schemas.microsoft.com/office/drawing/2014/main" id="{E6C4C0D1-C300-E85B-F5BF-F2F9599F0CD0}"/>
              </a:ext>
            </a:extLst>
          </p:cNvPr>
          <p:cNvSpPr txBox="1">
            <a:spLocks/>
          </p:cNvSpPr>
          <p:nvPr/>
        </p:nvSpPr>
        <p:spPr>
          <a:xfrm>
            <a:off x="3027856" y="1427870"/>
            <a:ext cx="8815802" cy="46339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i="0" dirty="0">
                <a:solidFill>
                  <a:schemeClr val="bg1"/>
                </a:solidFill>
                <a:effectLst/>
                <a:latin typeface="Helvetica" panose="020B0604020202020204" pitchFamily="34" charset="0"/>
              </a:rPr>
              <a:t>XXX</a:t>
            </a:r>
          </a:p>
          <a:p>
            <a:pPr marL="0" indent="0">
              <a:buNone/>
            </a:pPr>
            <a:r>
              <a:rPr lang="en-US" dirty="0">
                <a:solidFill>
                  <a:schemeClr val="bg1"/>
                </a:solidFill>
                <a:latin typeface="Helvetica" panose="020B0604020202020204" pitchFamily="34" charset="0"/>
              </a:rPr>
              <a:t>Lorem ipsum</a:t>
            </a:r>
            <a:endParaRPr lang="en-ZA" dirty="0">
              <a:solidFill>
                <a:schemeClr val="bg1"/>
              </a:solidFill>
            </a:endParaRPr>
          </a:p>
        </p:txBody>
      </p:sp>
    </p:spTree>
    <p:extLst>
      <p:ext uri="{BB962C8B-B14F-4D97-AF65-F5344CB8AC3E}">
        <p14:creationId xmlns:p14="http://schemas.microsoft.com/office/powerpoint/2010/main" val="3682290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3270740" y="1576433"/>
            <a:ext cx="5996354" cy="812367"/>
          </a:xfrm>
        </p:spPr>
        <p:txBody>
          <a:bodyPr/>
          <a:lstStyle/>
          <a:p>
            <a:r>
              <a:rPr lang="en-US" dirty="0">
                <a:solidFill>
                  <a:schemeClr val="bg1"/>
                </a:solidFill>
              </a:rPr>
              <a:t>Summary of Findings from the data</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14"/>
          </p:nvPr>
        </p:nvSpPr>
        <p:spPr>
          <a:xfrm>
            <a:off x="2710543" y="2524808"/>
            <a:ext cx="8597460" cy="4333192"/>
          </a:xfrm>
        </p:spPr>
        <p:txBody>
          <a:bodyPr/>
          <a:lstStyle/>
          <a:p>
            <a:pPr marL="457200" indent="-457200">
              <a:lnSpc>
                <a:spcPct val="100000"/>
              </a:lnSpc>
              <a:buFont typeface="Arial" panose="020B0604020202020204" pitchFamily="34" charset="0"/>
              <a:buChar char="•"/>
            </a:pPr>
            <a:r>
              <a:rPr lang="en-US" sz="3200" dirty="0"/>
              <a:t>They are common traits and characteristics amongst consumers who plan to and don’t plan to purchase an Electric Vehicle</a:t>
            </a:r>
            <a:endParaRPr lang="en-ZA" sz="3200" dirty="0"/>
          </a:p>
          <a:p>
            <a:pPr marL="457200" indent="-457200">
              <a:lnSpc>
                <a:spcPct val="100000"/>
              </a:lnSpc>
              <a:buFont typeface="Arial" panose="020B0604020202020204" pitchFamily="34" charset="0"/>
              <a:buChar char="•"/>
            </a:pPr>
            <a:r>
              <a:rPr lang="en-US" sz="3200" dirty="0"/>
              <a:t>Most consumers are not at a point where they are comfortable purchasing an EV</a:t>
            </a:r>
          </a:p>
          <a:p>
            <a:pPr marL="457200" indent="-457200">
              <a:lnSpc>
                <a:spcPct val="100000"/>
              </a:lnSpc>
              <a:buFont typeface="Arial" panose="020B0604020202020204" pitchFamily="34" charset="0"/>
              <a:buChar char="•"/>
            </a:pPr>
            <a:r>
              <a:rPr lang="en-US" sz="3200" dirty="0"/>
              <a:t>Electric Vehicles have more costs after purchase than most consumers realize</a:t>
            </a:r>
            <a:endParaRPr lang="en-ZA" dirty="0"/>
          </a:p>
        </p:txBody>
      </p:sp>
      <p:sp>
        <p:nvSpPr>
          <p:cNvPr id="4" name="Slide Number Placeholder 3">
            <a:extLst>
              <a:ext uri="{FF2B5EF4-FFF2-40B4-BE49-F238E27FC236}">
                <a16:creationId xmlns:a16="http://schemas.microsoft.com/office/drawing/2014/main" id="{EBF20B7A-39DA-4D7C-96BB-B2A9565A4D72}"/>
              </a:ext>
            </a:extLst>
          </p:cNvPr>
          <p:cNvSpPr>
            <a:spLocks noGrp="1"/>
          </p:cNvSpPr>
          <p:nvPr>
            <p:ph type="sldNum" sz="quarter" idx="4"/>
          </p:nvPr>
        </p:nvSpPr>
        <p:spPr/>
        <p:txBody>
          <a:bodyPr/>
          <a:lstStyle/>
          <a:p>
            <a:fld id="{8D1FC6F8-0BCD-47E9-9C64-690771D9C143}" type="slidenum">
              <a:rPr lang="en-US" smtClean="0"/>
              <a:pPr/>
              <a:t>21</a:t>
            </a:fld>
            <a:endParaRPr lang="en-US" dirty="0"/>
          </a:p>
        </p:txBody>
      </p:sp>
      <p:pic>
        <p:nvPicPr>
          <p:cNvPr id="2" name="Picture 1">
            <a:extLst>
              <a:ext uri="{FF2B5EF4-FFF2-40B4-BE49-F238E27FC236}">
                <a16:creationId xmlns:a16="http://schemas.microsoft.com/office/drawing/2014/main" id="{B5D6B969-2907-763D-A740-2F49D575CF3B}"/>
              </a:ext>
            </a:extLst>
          </p:cNvPr>
          <p:cNvPicPr>
            <a:picLocks noChangeAspect="1"/>
          </p:cNvPicPr>
          <p:nvPr/>
        </p:nvPicPr>
        <p:blipFill>
          <a:blip r:embed="rId3"/>
          <a:stretch>
            <a:fillRect/>
          </a:stretch>
        </p:blipFill>
        <p:spPr>
          <a:xfrm>
            <a:off x="11693042" y="556348"/>
            <a:ext cx="371888" cy="6376969"/>
          </a:xfrm>
          <a:prstGeom prst="rect">
            <a:avLst/>
          </a:prstGeom>
        </p:spPr>
      </p:pic>
    </p:spTree>
    <p:extLst>
      <p:ext uri="{BB962C8B-B14F-4D97-AF65-F5344CB8AC3E}">
        <p14:creationId xmlns:p14="http://schemas.microsoft.com/office/powerpoint/2010/main" val="201191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4B1F392-383A-13E0-9217-91DF27F3E845}"/>
              </a:ext>
            </a:extLst>
          </p:cNvPr>
          <p:cNvPicPr>
            <a:picLocks noChangeAspect="1"/>
          </p:cNvPicPr>
          <p:nvPr/>
        </p:nvPicPr>
        <p:blipFill>
          <a:blip r:embed="rId3">
            <a:alphaModFix amt="25000"/>
          </a:blip>
          <a:stretch>
            <a:fillRect/>
          </a:stretch>
        </p:blipFill>
        <p:spPr>
          <a:xfrm>
            <a:off x="3184088" y="1554668"/>
            <a:ext cx="8073003" cy="4580319"/>
          </a:xfrm>
          <a:prstGeom prst="rect">
            <a:avLst/>
          </a:prstGeom>
        </p:spPr>
      </p:pic>
      <p:sp>
        <p:nvSpPr>
          <p:cNvPr id="7" name="Date Placeholder 34">
            <a:extLst>
              <a:ext uri="{FF2B5EF4-FFF2-40B4-BE49-F238E27FC236}">
                <a16:creationId xmlns:a16="http://schemas.microsoft.com/office/drawing/2014/main" id="{ABD88F1C-42E5-EE18-BEF0-DDA341815C5D}"/>
              </a:ext>
            </a:extLst>
          </p:cNvPr>
          <p:cNvSpPr txBox="1">
            <a:spLocks/>
          </p:cNvSpPr>
          <p:nvPr/>
        </p:nvSpPr>
        <p:spPr>
          <a:xfrm rot="5400000">
            <a:off x="10595991" y="5074920"/>
            <a:ext cx="264766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March 4, 2024</a:t>
            </a:r>
          </a:p>
        </p:txBody>
      </p:sp>
      <p:sp>
        <p:nvSpPr>
          <p:cNvPr id="11" name="Title 10">
            <a:extLst>
              <a:ext uri="{FF2B5EF4-FFF2-40B4-BE49-F238E27FC236}">
                <a16:creationId xmlns:a16="http://schemas.microsoft.com/office/drawing/2014/main" id="{53C2651E-328B-1D22-8361-1E7DC049DA78}"/>
              </a:ext>
            </a:extLst>
          </p:cNvPr>
          <p:cNvSpPr>
            <a:spLocks noGrp="1"/>
          </p:cNvSpPr>
          <p:nvPr>
            <p:ph type="title"/>
          </p:nvPr>
        </p:nvSpPr>
        <p:spPr>
          <a:xfrm>
            <a:off x="4196217" y="690802"/>
            <a:ext cx="7060873" cy="456846"/>
          </a:xfrm>
        </p:spPr>
        <p:txBody>
          <a:bodyPr/>
          <a:lstStyle/>
          <a:p>
            <a:r>
              <a:rPr lang="en-US" dirty="0"/>
              <a:t>Future considerations</a:t>
            </a:r>
          </a:p>
        </p:txBody>
      </p:sp>
      <p:sp>
        <p:nvSpPr>
          <p:cNvPr id="12" name="Text Placeholder 11">
            <a:extLst>
              <a:ext uri="{FF2B5EF4-FFF2-40B4-BE49-F238E27FC236}">
                <a16:creationId xmlns:a16="http://schemas.microsoft.com/office/drawing/2014/main" id="{62C27C36-00BA-036D-2890-3C30FC8A3C5F}"/>
              </a:ext>
            </a:extLst>
          </p:cNvPr>
          <p:cNvSpPr>
            <a:spLocks noGrp="1"/>
          </p:cNvSpPr>
          <p:nvPr>
            <p:ph type="body" sz="quarter" idx="12"/>
          </p:nvPr>
        </p:nvSpPr>
        <p:spPr>
          <a:xfrm>
            <a:off x="4591684" y="5230491"/>
            <a:ext cx="3008631" cy="348162"/>
          </a:xfrm>
        </p:spPr>
        <p:txBody>
          <a:bodyPr/>
          <a:lstStyle/>
          <a:p>
            <a:r>
              <a:rPr lang="en-US" dirty="0"/>
              <a:t>US vs Global Market</a:t>
            </a:r>
          </a:p>
        </p:txBody>
      </p:sp>
      <p:sp>
        <p:nvSpPr>
          <p:cNvPr id="13" name="Text Placeholder 12">
            <a:extLst>
              <a:ext uri="{FF2B5EF4-FFF2-40B4-BE49-F238E27FC236}">
                <a16:creationId xmlns:a16="http://schemas.microsoft.com/office/drawing/2014/main" id="{9036A358-99D4-574D-C88A-B84182B0231E}"/>
              </a:ext>
            </a:extLst>
          </p:cNvPr>
          <p:cNvSpPr>
            <a:spLocks noGrp="1"/>
          </p:cNvSpPr>
          <p:nvPr>
            <p:ph type="body" sz="quarter" idx="13"/>
          </p:nvPr>
        </p:nvSpPr>
        <p:spPr>
          <a:xfrm>
            <a:off x="4591684" y="5523800"/>
            <a:ext cx="3008630" cy="636682"/>
          </a:xfrm>
        </p:spPr>
        <p:txBody>
          <a:bodyPr/>
          <a:lstStyle/>
          <a:p>
            <a:r>
              <a:rPr lang="en-US" dirty="0"/>
              <a:t>Alignment in the markets</a:t>
            </a:r>
          </a:p>
        </p:txBody>
      </p:sp>
      <p:sp>
        <p:nvSpPr>
          <p:cNvPr id="15" name="Text Placeholder 14">
            <a:extLst>
              <a:ext uri="{FF2B5EF4-FFF2-40B4-BE49-F238E27FC236}">
                <a16:creationId xmlns:a16="http://schemas.microsoft.com/office/drawing/2014/main" id="{738FFFAE-3069-4A37-6F36-0E633AEED73A}"/>
              </a:ext>
            </a:extLst>
          </p:cNvPr>
          <p:cNvSpPr>
            <a:spLocks noGrp="1"/>
          </p:cNvSpPr>
          <p:nvPr>
            <p:ph type="body" sz="quarter" idx="21"/>
          </p:nvPr>
        </p:nvSpPr>
        <p:spPr>
          <a:xfrm>
            <a:off x="9438464" y="3071646"/>
            <a:ext cx="3008631" cy="348162"/>
          </a:xfrm>
        </p:spPr>
        <p:txBody>
          <a:bodyPr/>
          <a:lstStyle/>
          <a:p>
            <a:r>
              <a:rPr lang="en-US" dirty="0"/>
              <a:t>Hidden Costs</a:t>
            </a:r>
          </a:p>
        </p:txBody>
      </p:sp>
      <p:sp>
        <p:nvSpPr>
          <p:cNvPr id="14" name="Text Placeholder 13">
            <a:extLst>
              <a:ext uri="{FF2B5EF4-FFF2-40B4-BE49-F238E27FC236}">
                <a16:creationId xmlns:a16="http://schemas.microsoft.com/office/drawing/2014/main" id="{9AAA99CE-A514-6449-BE50-3BD15865490B}"/>
              </a:ext>
            </a:extLst>
          </p:cNvPr>
          <p:cNvSpPr>
            <a:spLocks noGrp="1"/>
          </p:cNvSpPr>
          <p:nvPr>
            <p:ph type="body" sz="quarter" idx="20"/>
          </p:nvPr>
        </p:nvSpPr>
        <p:spPr>
          <a:xfrm>
            <a:off x="9438464" y="3419808"/>
            <a:ext cx="2078835" cy="636682"/>
          </a:xfrm>
        </p:spPr>
        <p:txBody>
          <a:bodyPr/>
          <a:lstStyle/>
          <a:p>
            <a:r>
              <a:rPr lang="en-US" dirty="0"/>
              <a:t>What costs are incurred after purchase?</a:t>
            </a:r>
          </a:p>
        </p:txBody>
      </p:sp>
      <p:sp>
        <p:nvSpPr>
          <p:cNvPr id="17" name="Text Placeholder 16">
            <a:extLst>
              <a:ext uri="{FF2B5EF4-FFF2-40B4-BE49-F238E27FC236}">
                <a16:creationId xmlns:a16="http://schemas.microsoft.com/office/drawing/2014/main" id="{B76D3940-1985-577E-CAAF-C598E1B80FCF}"/>
              </a:ext>
            </a:extLst>
          </p:cNvPr>
          <p:cNvSpPr>
            <a:spLocks noGrp="1"/>
          </p:cNvSpPr>
          <p:nvPr>
            <p:ph type="body" sz="quarter" idx="23"/>
          </p:nvPr>
        </p:nvSpPr>
        <p:spPr>
          <a:xfrm>
            <a:off x="2839379" y="3656681"/>
            <a:ext cx="3008631" cy="348162"/>
          </a:xfrm>
        </p:spPr>
        <p:txBody>
          <a:bodyPr/>
          <a:lstStyle/>
          <a:p>
            <a:r>
              <a:rPr lang="en-US" dirty="0"/>
              <a:t>Infrastructure Support</a:t>
            </a:r>
          </a:p>
        </p:txBody>
      </p:sp>
      <p:sp>
        <p:nvSpPr>
          <p:cNvPr id="16" name="Text Placeholder 15">
            <a:extLst>
              <a:ext uri="{FF2B5EF4-FFF2-40B4-BE49-F238E27FC236}">
                <a16:creationId xmlns:a16="http://schemas.microsoft.com/office/drawing/2014/main" id="{774D231C-2655-5441-2CC1-77BB6A8609CB}"/>
              </a:ext>
            </a:extLst>
          </p:cNvPr>
          <p:cNvSpPr>
            <a:spLocks noGrp="1"/>
          </p:cNvSpPr>
          <p:nvPr>
            <p:ph type="body" sz="quarter" idx="22"/>
          </p:nvPr>
        </p:nvSpPr>
        <p:spPr>
          <a:xfrm>
            <a:off x="2839379" y="4004843"/>
            <a:ext cx="3008630" cy="636682"/>
          </a:xfrm>
        </p:spPr>
        <p:txBody>
          <a:bodyPr/>
          <a:lstStyle/>
          <a:p>
            <a:r>
              <a:rPr lang="en-US" dirty="0"/>
              <a:t>Can our current grid support the number of EVs projected?</a:t>
            </a:r>
          </a:p>
        </p:txBody>
      </p:sp>
      <p:sp>
        <p:nvSpPr>
          <p:cNvPr id="19" name="Text Placeholder 18">
            <a:extLst>
              <a:ext uri="{FF2B5EF4-FFF2-40B4-BE49-F238E27FC236}">
                <a16:creationId xmlns:a16="http://schemas.microsoft.com/office/drawing/2014/main" id="{BA160CC4-20D1-C05F-94DE-F8D4BF358D68}"/>
              </a:ext>
            </a:extLst>
          </p:cNvPr>
          <p:cNvSpPr>
            <a:spLocks noGrp="1"/>
          </p:cNvSpPr>
          <p:nvPr>
            <p:ph type="body" sz="quarter" idx="25"/>
          </p:nvPr>
        </p:nvSpPr>
        <p:spPr>
          <a:xfrm>
            <a:off x="1866060" y="1665102"/>
            <a:ext cx="3008631" cy="348162"/>
          </a:xfrm>
        </p:spPr>
        <p:txBody>
          <a:bodyPr/>
          <a:lstStyle/>
          <a:p>
            <a:r>
              <a:rPr lang="en-US" dirty="0"/>
              <a:t>What is the True Cost</a:t>
            </a:r>
          </a:p>
        </p:txBody>
      </p:sp>
      <p:sp>
        <p:nvSpPr>
          <p:cNvPr id="18" name="Text Placeholder 17">
            <a:extLst>
              <a:ext uri="{FF2B5EF4-FFF2-40B4-BE49-F238E27FC236}">
                <a16:creationId xmlns:a16="http://schemas.microsoft.com/office/drawing/2014/main" id="{8CE0196B-9CFF-945A-6EFC-5801D0FB6D9E}"/>
              </a:ext>
            </a:extLst>
          </p:cNvPr>
          <p:cNvSpPr>
            <a:spLocks noGrp="1"/>
          </p:cNvSpPr>
          <p:nvPr>
            <p:ph type="body" sz="quarter" idx="24"/>
          </p:nvPr>
        </p:nvSpPr>
        <p:spPr>
          <a:xfrm>
            <a:off x="1866060" y="2043144"/>
            <a:ext cx="2437071" cy="719121"/>
          </a:xfrm>
        </p:spPr>
        <p:txBody>
          <a:bodyPr/>
          <a:lstStyle/>
          <a:p>
            <a:r>
              <a:rPr lang="en-US" dirty="0"/>
              <a:t>Economics of Use, e.g., End of Life/Battery Disposal</a:t>
            </a:r>
          </a:p>
        </p:txBody>
      </p:sp>
      <p:sp>
        <p:nvSpPr>
          <p:cNvPr id="26" name="Text Placeholder 14">
            <a:extLst>
              <a:ext uri="{FF2B5EF4-FFF2-40B4-BE49-F238E27FC236}">
                <a16:creationId xmlns:a16="http://schemas.microsoft.com/office/drawing/2014/main" id="{09A05F33-02E4-AE80-8D74-EE98623A36D6}"/>
              </a:ext>
            </a:extLst>
          </p:cNvPr>
          <p:cNvSpPr txBox="1">
            <a:spLocks/>
          </p:cNvSpPr>
          <p:nvPr/>
        </p:nvSpPr>
        <p:spPr>
          <a:xfrm>
            <a:off x="7934149" y="1765824"/>
            <a:ext cx="3008631" cy="3481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Environmental Impact</a:t>
            </a:r>
          </a:p>
        </p:txBody>
      </p:sp>
      <p:sp>
        <p:nvSpPr>
          <p:cNvPr id="27" name="Text Placeholder 13">
            <a:extLst>
              <a:ext uri="{FF2B5EF4-FFF2-40B4-BE49-F238E27FC236}">
                <a16:creationId xmlns:a16="http://schemas.microsoft.com/office/drawing/2014/main" id="{381800E7-4176-C7F2-A2F7-621BF3AFEB41}"/>
              </a:ext>
            </a:extLst>
          </p:cNvPr>
          <p:cNvSpPr txBox="1">
            <a:spLocks/>
          </p:cNvSpPr>
          <p:nvPr/>
        </p:nvSpPr>
        <p:spPr>
          <a:xfrm>
            <a:off x="7934149" y="2053800"/>
            <a:ext cx="2078835" cy="636682"/>
          </a:xfrm>
          <a:prstGeom prst="rect">
            <a:avLst/>
          </a:prstGeom>
        </p:spPr>
        <p:txBody>
          <a:bodyPr/>
          <a:lstStyle>
            <a:lvl1pPr marL="0" indent="0" algn="l"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Blood batteries – Lithium Mines, etc.</a:t>
            </a:r>
          </a:p>
        </p:txBody>
      </p:sp>
      <p:sp>
        <p:nvSpPr>
          <p:cNvPr id="2" name="Footer Placeholder 9">
            <a:extLst>
              <a:ext uri="{FF2B5EF4-FFF2-40B4-BE49-F238E27FC236}">
                <a16:creationId xmlns:a16="http://schemas.microsoft.com/office/drawing/2014/main" id="{B0B2643D-CFE6-78BF-3F2B-B5E0AF27FA05}"/>
              </a:ext>
            </a:extLst>
          </p:cNvPr>
          <p:cNvSpPr>
            <a:spLocks noGrp="1"/>
          </p:cNvSpPr>
          <p:nvPr>
            <p:ph type="ftr" sz="quarter" idx="3"/>
          </p:nvPr>
        </p:nvSpPr>
        <p:spPr>
          <a:xfrm rot="5400000">
            <a:off x="10436805" y="1476095"/>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3" name="Date Placeholder 34">
            <a:extLst>
              <a:ext uri="{FF2B5EF4-FFF2-40B4-BE49-F238E27FC236}">
                <a16:creationId xmlns:a16="http://schemas.microsoft.com/office/drawing/2014/main" id="{7BB445E5-B9C6-025E-733A-1141EEA720D9}"/>
              </a:ext>
            </a:extLst>
          </p:cNvPr>
          <p:cNvSpPr>
            <a:spLocks noGrp="1"/>
          </p:cNvSpPr>
          <p:nvPr>
            <p:ph type="dt" sz="half" idx="2"/>
          </p:nvPr>
        </p:nvSpPr>
        <p:spPr>
          <a:xfrm rot="5400000">
            <a:off x="10494946" y="5146114"/>
            <a:ext cx="2647667" cy="365125"/>
          </a:xfrm>
        </p:spPr>
        <p:txBody>
          <a:bodyPr/>
          <a:lstStyle/>
          <a:p>
            <a:r>
              <a:rPr lang="en-US" dirty="0"/>
              <a:t>March 4, 2024</a:t>
            </a:r>
          </a:p>
        </p:txBody>
      </p:sp>
    </p:spTree>
    <p:extLst>
      <p:ext uri="{BB962C8B-B14F-4D97-AF65-F5344CB8AC3E}">
        <p14:creationId xmlns:p14="http://schemas.microsoft.com/office/powerpoint/2010/main" val="3716496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709B606-1E9F-5278-5FAA-1E14DB8E4856}"/>
              </a:ext>
            </a:extLst>
          </p:cNvPr>
          <p:cNvSpPr>
            <a:spLocks noGrp="1"/>
          </p:cNvSpPr>
          <p:nvPr>
            <p:ph type="title"/>
          </p:nvPr>
        </p:nvSpPr>
        <p:spPr/>
        <p:txBody>
          <a:bodyPr/>
          <a:lstStyle/>
          <a:p>
            <a:r>
              <a:rPr lang="en-US" dirty="0"/>
              <a:t>Thank you</a:t>
            </a:r>
          </a:p>
        </p:txBody>
      </p:sp>
      <p:sp>
        <p:nvSpPr>
          <p:cNvPr id="19" name="Text Placeholder 18">
            <a:extLst>
              <a:ext uri="{FF2B5EF4-FFF2-40B4-BE49-F238E27FC236}">
                <a16:creationId xmlns:a16="http://schemas.microsoft.com/office/drawing/2014/main" id="{331A504B-F01C-5687-A4DF-E456926ECCF0}"/>
              </a:ext>
            </a:extLst>
          </p:cNvPr>
          <p:cNvSpPr>
            <a:spLocks noGrp="1"/>
          </p:cNvSpPr>
          <p:nvPr>
            <p:ph type="body" sz="quarter" idx="12"/>
          </p:nvPr>
        </p:nvSpPr>
        <p:spPr>
          <a:xfrm>
            <a:off x="1026852" y="3531676"/>
            <a:ext cx="4445033" cy="1756576"/>
          </a:xfrm>
        </p:spPr>
        <p:txBody>
          <a:bodyPr>
            <a:noAutofit/>
          </a:bodyPr>
          <a:lstStyle/>
          <a:p>
            <a:pPr marL="0" marR="0">
              <a:lnSpc>
                <a:spcPct val="107000"/>
              </a:lnSpc>
              <a:spcBef>
                <a:spcPts val="0"/>
              </a:spcBef>
              <a:spcAft>
                <a:spcPts val="0"/>
              </a:spcAft>
            </a:pPr>
            <a:r>
              <a:rPr lang="en-US" sz="2400" i="1" dirty="0">
                <a:effectLst/>
                <a:latin typeface="Calibri" panose="020F0502020204030204" pitchFamily="34" charset="0"/>
                <a:ea typeface="Calibri" panose="020F0502020204030204" pitchFamily="34" charset="0"/>
                <a:cs typeface="Times New Roman" panose="02020603050405020304" pitchFamily="18" charset="0"/>
              </a:rPr>
              <a:t>The Bipolar/Lithium Bomb Team</a:t>
            </a:r>
          </a:p>
          <a:p>
            <a:pPr marL="0" marR="0">
              <a:lnSpc>
                <a:spcPct val="107000"/>
              </a:lnSpc>
              <a:spcBef>
                <a:spcPts val="0"/>
              </a:spcBef>
              <a:spcAft>
                <a:spcPts val="0"/>
              </a:spcAft>
            </a:pPr>
            <a:endParaRPr lang="en-US" sz="24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400" i="1" dirty="0">
                <a:effectLst/>
                <a:latin typeface="Calibri" panose="020F0502020204030204" pitchFamily="34" charset="0"/>
                <a:ea typeface="Calibri" panose="020F0502020204030204" pitchFamily="34" charset="0"/>
                <a:cs typeface="Times New Roman" panose="02020603050405020304" pitchFamily="18" charset="0"/>
              </a:rPr>
              <a:t> a.k.a. Ryan Busman, Elaine Kwan, Deb Peters, Nick Watkins</a:t>
            </a:r>
          </a:p>
        </p:txBody>
      </p:sp>
    </p:spTree>
    <p:extLst>
      <p:ext uri="{BB962C8B-B14F-4D97-AF65-F5344CB8AC3E}">
        <p14:creationId xmlns:p14="http://schemas.microsoft.com/office/powerpoint/2010/main" val="158818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D4203-440C-76E1-89D3-E66F7CF34E3A}"/>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38E743F6-89C6-18FE-0888-57D27EDCCD7B}"/>
              </a:ext>
            </a:extLst>
          </p:cNvPr>
          <p:cNvSpPr>
            <a:spLocks noGrp="1"/>
          </p:cNvSpPr>
          <p:nvPr>
            <p:ph type="title"/>
          </p:nvPr>
        </p:nvSpPr>
        <p:spPr>
          <a:xfrm>
            <a:off x="5679441" y="1259911"/>
            <a:ext cx="5839578" cy="492302"/>
          </a:xfrm>
        </p:spPr>
        <p:txBody>
          <a:bodyPr/>
          <a:lstStyle/>
          <a:p>
            <a:r>
              <a:rPr lang="en-US" dirty="0">
                <a:solidFill>
                  <a:srgbClr val="FF0000"/>
                </a:solidFill>
              </a:rPr>
              <a:t>Executive summary</a:t>
            </a:r>
          </a:p>
        </p:txBody>
      </p:sp>
      <p:sp>
        <p:nvSpPr>
          <p:cNvPr id="39" name="Text Placeholder 38">
            <a:extLst>
              <a:ext uri="{FF2B5EF4-FFF2-40B4-BE49-F238E27FC236}">
                <a16:creationId xmlns:a16="http://schemas.microsoft.com/office/drawing/2014/main" id="{33572D4D-0D78-9B78-3583-157DE73C71B1}"/>
              </a:ext>
            </a:extLst>
          </p:cNvPr>
          <p:cNvSpPr>
            <a:spLocks noGrp="1"/>
          </p:cNvSpPr>
          <p:nvPr>
            <p:ph type="body" sz="quarter" idx="14"/>
          </p:nvPr>
        </p:nvSpPr>
        <p:spPr>
          <a:xfrm>
            <a:off x="2921559" y="2248124"/>
            <a:ext cx="8597460" cy="4333192"/>
          </a:xfrm>
        </p:spPr>
        <p:txBody>
          <a:bodyPr/>
          <a:lstStyle/>
          <a:p>
            <a:pPr marL="457200" indent="-457200">
              <a:lnSpc>
                <a:spcPct val="100000"/>
              </a:lnSpc>
              <a:buFont typeface="Arial" panose="020B0604020202020204" pitchFamily="34" charset="0"/>
              <a:buChar char="•"/>
            </a:pPr>
            <a:r>
              <a:rPr lang="en-US" sz="3200" dirty="0"/>
              <a:t>Include overview and how it relates to our industry - EV</a:t>
            </a:r>
          </a:p>
          <a:p>
            <a:pPr marL="457200" indent="-457200">
              <a:lnSpc>
                <a:spcPct val="100000"/>
              </a:lnSpc>
              <a:buFont typeface="Arial" panose="020B0604020202020204" pitchFamily="34" charset="0"/>
              <a:buChar char="•"/>
            </a:pPr>
            <a:r>
              <a:rPr lang="en-US" sz="3200" dirty="0"/>
              <a:t>XX</a:t>
            </a:r>
          </a:p>
          <a:p>
            <a:pPr marL="457200" indent="-457200">
              <a:lnSpc>
                <a:spcPct val="100000"/>
              </a:lnSpc>
              <a:buFont typeface="Arial" panose="020B0604020202020204" pitchFamily="34" charset="0"/>
              <a:buChar char="•"/>
            </a:pPr>
            <a:r>
              <a:rPr lang="en-US" sz="3200" dirty="0"/>
              <a:t>XX</a:t>
            </a:r>
          </a:p>
          <a:p>
            <a:pPr marL="457200" indent="-457200">
              <a:lnSpc>
                <a:spcPct val="100000"/>
              </a:lnSpc>
              <a:buFont typeface="Arial" panose="020B0604020202020204" pitchFamily="34" charset="0"/>
              <a:buChar char="•"/>
            </a:pPr>
            <a:r>
              <a:rPr lang="en-US" sz="3200" dirty="0"/>
              <a:t>XX</a:t>
            </a:r>
            <a:endParaRPr lang="en-ZA" dirty="0"/>
          </a:p>
        </p:txBody>
      </p:sp>
      <p:sp>
        <p:nvSpPr>
          <p:cNvPr id="4" name="Slide Number Placeholder 3">
            <a:extLst>
              <a:ext uri="{FF2B5EF4-FFF2-40B4-BE49-F238E27FC236}">
                <a16:creationId xmlns:a16="http://schemas.microsoft.com/office/drawing/2014/main" id="{35E9234A-0984-1578-98FA-683FD89EEA4E}"/>
              </a:ext>
            </a:extLst>
          </p:cNvPr>
          <p:cNvSpPr>
            <a:spLocks noGrp="1"/>
          </p:cNvSpPr>
          <p:nvPr>
            <p:ph type="sldNum" sz="quarter" idx="4"/>
          </p:nvPr>
        </p:nvSpPr>
        <p:spPr/>
        <p:txBody>
          <a:bodyPr/>
          <a:lstStyle/>
          <a:p>
            <a:fld id="{8D1FC6F8-0BCD-47E9-9C64-690771D9C143}" type="slidenum">
              <a:rPr lang="en-US" smtClean="0"/>
              <a:pPr/>
              <a:t>3</a:t>
            </a:fld>
            <a:endParaRPr lang="en-US" dirty="0"/>
          </a:p>
        </p:txBody>
      </p:sp>
      <p:pic>
        <p:nvPicPr>
          <p:cNvPr id="2" name="Picture 1">
            <a:extLst>
              <a:ext uri="{FF2B5EF4-FFF2-40B4-BE49-F238E27FC236}">
                <a16:creationId xmlns:a16="http://schemas.microsoft.com/office/drawing/2014/main" id="{01981DAF-29E2-9A53-72E9-041E3DA6EAB4}"/>
              </a:ext>
            </a:extLst>
          </p:cNvPr>
          <p:cNvPicPr>
            <a:picLocks noChangeAspect="1"/>
          </p:cNvPicPr>
          <p:nvPr/>
        </p:nvPicPr>
        <p:blipFill>
          <a:blip r:embed="rId3"/>
          <a:stretch>
            <a:fillRect/>
          </a:stretch>
        </p:blipFill>
        <p:spPr>
          <a:xfrm>
            <a:off x="11693042" y="556348"/>
            <a:ext cx="371888" cy="6376969"/>
          </a:xfrm>
          <a:prstGeom prst="rect">
            <a:avLst/>
          </a:prstGeom>
        </p:spPr>
      </p:pic>
    </p:spTree>
    <p:extLst>
      <p:ext uri="{BB962C8B-B14F-4D97-AF65-F5344CB8AC3E}">
        <p14:creationId xmlns:p14="http://schemas.microsoft.com/office/powerpoint/2010/main" val="3252056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5620D-BB4A-4C60-2C28-EE26DE69C1A1}"/>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9815AC03-C5BF-879F-CAB1-5FCC52879C86}"/>
              </a:ext>
            </a:extLst>
          </p:cNvPr>
          <p:cNvSpPr>
            <a:spLocks noGrp="1"/>
          </p:cNvSpPr>
          <p:nvPr>
            <p:ph type="title"/>
          </p:nvPr>
        </p:nvSpPr>
        <p:spPr>
          <a:xfrm>
            <a:off x="1466915" y="1648511"/>
            <a:ext cx="6779076" cy="910415"/>
          </a:xfrm>
        </p:spPr>
        <p:txBody>
          <a:bodyPr/>
          <a:lstStyle/>
          <a:p>
            <a:r>
              <a:rPr lang="en-US" sz="2800" b="1" dirty="0">
                <a:latin typeface="Roboto"/>
                <a:ea typeface="Roboto"/>
                <a:cs typeface="Roboto"/>
                <a:sym typeface="Roboto"/>
              </a:rPr>
              <a:t>data source, cleanup and exploration process</a:t>
            </a:r>
            <a:endParaRPr lang="en-US" dirty="0"/>
          </a:p>
        </p:txBody>
      </p:sp>
      <p:sp>
        <p:nvSpPr>
          <p:cNvPr id="6" name="Text Placeholder 5">
            <a:extLst>
              <a:ext uri="{FF2B5EF4-FFF2-40B4-BE49-F238E27FC236}">
                <a16:creationId xmlns:a16="http://schemas.microsoft.com/office/drawing/2014/main" id="{D8750BC1-B7BD-597E-F72E-E05C19BEBC80}"/>
              </a:ext>
            </a:extLst>
          </p:cNvPr>
          <p:cNvSpPr>
            <a:spLocks noGrp="1"/>
          </p:cNvSpPr>
          <p:nvPr>
            <p:ph type="body" sz="quarter" idx="22"/>
          </p:nvPr>
        </p:nvSpPr>
        <p:spPr>
          <a:xfrm>
            <a:off x="1466915" y="2802150"/>
            <a:ext cx="9258169" cy="3779166"/>
          </a:xfrm>
        </p:spPr>
        <p:txBody>
          <a:bodyPr/>
          <a:lstStyle/>
          <a:p>
            <a:pPr marL="285750" indent="-285750" algn="l">
              <a:lnSpc>
                <a:spcPct val="100000"/>
              </a:lnSpc>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Data source chosen was </a:t>
            </a:r>
            <a:r>
              <a:rPr lang="en-US" sz="2400" dirty="0"/>
              <a:t>2022 Pew Research Center’s American Trends Panel (Wave 108 May 2022)</a:t>
            </a:r>
            <a:endParaRPr lang="en-US" sz="2400" dirty="0">
              <a:latin typeface="Roboto" panose="02000000000000000000" pitchFamily="2" charset="0"/>
              <a:ea typeface="Roboto" panose="02000000000000000000" pitchFamily="2" charset="0"/>
              <a:cs typeface="Roboto" panose="02000000000000000000" pitchFamily="2" charset="0"/>
            </a:endParaRPr>
          </a:p>
          <a:p>
            <a:pPr marL="285750" indent="-285750" algn="l">
              <a:lnSpc>
                <a:spcPct val="100000"/>
              </a:lnSpc>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Data cleanup and exploration was conducted in detail. </a:t>
            </a:r>
          </a:p>
          <a:p>
            <a:pPr marL="971550" lvl="1" indent="-285750">
              <a:lnSpc>
                <a:spcPct val="100000"/>
              </a:lnSpc>
            </a:pP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As part of Data Implementation, we perform EDA to guide feature evaluation, importance, and target selection. </a:t>
            </a:r>
          </a:p>
          <a:p>
            <a:pPr marL="971550" lvl="1" indent="-285750">
              <a:lnSpc>
                <a:spcPct val="100000"/>
              </a:lnSpc>
            </a:pP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We then used these to inform our model selection and evaluation.</a:t>
            </a:r>
          </a:p>
          <a:p>
            <a:pPr marL="342900" indent="-285750" algn="l">
              <a:lnSpc>
                <a:spcPct val="100000"/>
              </a:lnSpc>
              <a:buFont typeface="Arial" panose="020B0604020202020204" pitchFamily="34" charset="0"/>
              <a:buChar char="•"/>
            </a:pPr>
            <a:r>
              <a:rPr lang="en-US" sz="2400" dirty="0">
                <a:latin typeface="Roboto" panose="02000000000000000000" pitchFamily="2" charset="0"/>
                <a:ea typeface="Roboto" panose="02000000000000000000" pitchFamily="2" charset="0"/>
                <a:cs typeface="Roboto" panose="02000000000000000000" pitchFamily="2" charset="0"/>
              </a:rPr>
              <a:t>Data was graphed and analyzed utilizing a variety of methods, as will be shown in the presentation.</a:t>
            </a:r>
          </a:p>
          <a:p>
            <a:pPr marL="285750" indent="-285750" algn="l">
              <a:buFont typeface="Arial" panose="020B0604020202020204" pitchFamily="34" charset="0"/>
              <a:buChar char="•"/>
            </a:pPr>
            <a:endParaRPr lang="en-US" dirty="0"/>
          </a:p>
        </p:txBody>
      </p:sp>
      <p:sp>
        <p:nvSpPr>
          <p:cNvPr id="2" name="Footer Placeholder 9">
            <a:extLst>
              <a:ext uri="{FF2B5EF4-FFF2-40B4-BE49-F238E27FC236}">
                <a16:creationId xmlns:a16="http://schemas.microsoft.com/office/drawing/2014/main" id="{94B21ACA-B3F3-0F5A-BC01-71CA35121A5D}"/>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8741F827-0FA0-B7B2-8578-D6E5C781967A}"/>
              </a:ext>
            </a:extLst>
          </p:cNvPr>
          <p:cNvSpPr>
            <a:spLocks noGrp="1"/>
          </p:cNvSpPr>
          <p:nvPr>
            <p:ph type="sldNum" sz="quarter" idx="4"/>
          </p:nvPr>
        </p:nvSpPr>
        <p:spPr/>
        <p:txBody>
          <a:bodyPr/>
          <a:lstStyle/>
          <a:p>
            <a:fld id="{8D1FC6F8-0BCD-47E9-9C64-690771D9C143}" type="slidenum">
              <a:rPr lang="en-US" smtClean="0"/>
              <a:pPr/>
              <a:t>4</a:t>
            </a:fld>
            <a:endParaRPr lang="en-US" dirty="0"/>
          </a:p>
        </p:txBody>
      </p:sp>
      <p:sp>
        <p:nvSpPr>
          <p:cNvPr id="5" name="Date Placeholder 34">
            <a:extLst>
              <a:ext uri="{FF2B5EF4-FFF2-40B4-BE49-F238E27FC236}">
                <a16:creationId xmlns:a16="http://schemas.microsoft.com/office/drawing/2014/main" id="{0CB78FD9-2F81-6D97-14EE-F20BF6F26C34}"/>
              </a:ext>
            </a:extLst>
          </p:cNvPr>
          <p:cNvSpPr>
            <a:spLocks noGrp="1"/>
          </p:cNvSpPr>
          <p:nvPr>
            <p:ph type="dt" sz="half" idx="2"/>
          </p:nvPr>
        </p:nvSpPr>
        <p:spPr/>
        <p:txBody>
          <a:bodyPr/>
          <a:lstStyle/>
          <a:p>
            <a:r>
              <a:rPr lang="en-US" dirty="0"/>
              <a:t>March 4, 2024</a:t>
            </a:r>
          </a:p>
        </p:txBody>
      </p:sp>
    </p:spTree>
    <p:extLst>
      <p:ext uri="{BB962C8B-B14F-4D97-AF65-F5344CB8AC3E}">
        <p14:creationId xmlns:p14="http://schemas.microsoft.com/office/powerpoint/2010/main" val="2745938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439732" y="1745930"/>
            <a:ext cx="5656268" cy="538038"/>
          </a:xfrm>
        </p:spPr>
        <p:txBody>
          <a:bodyPr/>
          <a:lstStyle/>
          <a:p>
            <a:r>
              <a:rPr lang="en-US" dirty="0">
                <a:solidFill>
                  <a:schemeClr val="bg1"/>
                </a:solidFill>
              </a:rPr>
              <a:t>Project approach</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439732" y="2601636"/>
            <a:ext cx="6454588" cy="3081264"/>
          </a:xfrm>
        </p:spPr>
        <p:txBody>
          <a:bodyPr/>
          <a:lstStyle/>
          <a:p>
            <a:pPr marL="342900" indent="-342900">
              <a:lnSpc>
                <a:spcPct val="100000"/>
              </a:lnSpc>
              <a:buFont typeface="Arial" panose="020B0604020202020204" pitchFamily="34" charset="0"/>
              <a:buChar char="•"/>
            </a:pPr>
            <a:r>
              <a:rPr lang="en-US" sz="2400" b="1" i="0" dirty="0">
                <a:effectLst/>
                <a:latin typeface="system-ui"/>
              </a:rPr>
              <a:t>Features and Potential Targets </a:t>
            </a:r>
            <a:r>
              <a:rPr lang="en-US" sz="2400" b="0" i="0" dirty="0">
                <a:effectLst/>
                <a:latin typeface="system-ui"/>
              </a:rPr>
              <a:t>- We took an initial look at the values and distributions of our features and potential targets with histogram to confirm the accuracy of the recoded response sets and if our primary target ordinal variable of interest, was normally distributed. It was.</a:t>
            </a:r>
            <a:endPar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B2981E3D-54C8-4A85-9DAB-CE41C50EA30D}"/>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5</a:t>
            </a:fld>
            <a:endParaRPr lang="en-US" dirty="0"/>
          </a:p>
        </p:txBody>
      </p:sp>
      <p:sp>
        <p:nvSpPr>
          <p:cNvPr id="35" name="Date Placeholder 34">
            <a:extLst>
              <a:ext uri="{FF2B5EF4-FFF2-40B4-BE49-F238E27FC236}">
                <a16:creationId xmlns:a16="http://schemas.microsoft.com/office/drawing/2014/main" id="{3802946B-CCE3-410C-94E7-47B2DFBB5F71}"/>
              </a:ext>
            </a:extLst>
          </p:cNvPr>
          <p:cNvSpPr>
            <a:spLocks noGrp="1"/>
          </p:cNvSpPr>
          <p:nvPr>
            <p:ph type="dt" sz="half" idx="2"/>
          </p:nvPr>
        </p:nvSpPr>
        <p:spPr>
          <a:xfrm rot="5400000">
            <a:off x="10595991" y="5074920"/>
            <a:ext cx="2647667" cy="365125"/>
          </a:xfrm>
        </p:spPr>
        <p:txBody>
          <a:bodyPr/>
          <a:lstStyle/>
          <a:p>
            <a:r>
              <a:rPr lang="en-US" dirty="0"/>
              <a:t>March 4, 2024</a:t>
            </a:r>
          </a:p>
        </p:txBody>
      </p:sp>
      <p:pic>
        <p:nvPicPr>
          <p:cNvPr id="7" name="Picture Placeholder 6" descr="A car with a gas pump&#10;&#10;Description automatically generated with medium confidence">
            <a:extLst>
              <a:ext uri="{FF2B5EF4-FFF2-40B4-BE49-F238E27FC236}">
                <a16:creationId xmlns:a16="http://schemas.microsoft.com/office/drawing/2014/main" id="{7AC7748A-A72B-917A-32EB-FEEBC5821FA7}"/>
              </a:ext>
            </a:extLst>
          </p:cNvPr>
          <p:cNvPicPr>
            <a:picLocks noGrp="1" noChangeAspect="1"/>
          </p:cNvPicPr>
          <p:nvPr>
            <p:ph type="pic" sz="quarter" idx="13"/>
          </p:nvPr>
        </p:nvPicPr>
        <p:blipFill>
          <a:blip r:embed="rId3"/>
          <a:srcRect l="6033" r="6033"/>
          <a:stretch>
            <a:fillRect/>
          </a:stretch>
        </p:blipFill>
        <p:spPr>
          <a:xfrm>
            <a:off x="7644539" y="1433635"/>
            <a:ext cx="3525838" cy="3462337"/>
          </a:xfrm>
        </p:spPr>
      </p:pic>
    </p:spTree>
    <p:extLst>
      <p:ext uri="{BB962C8B-B14F-4D97-AF65-F5344CB8AC3E}">
        <p14:creationId xmlns:p14="http://schemas.microsoft.com/office/powerpoint/2010/main" val="2184235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CBD17-EA6E-BBB9-912A-044264F5380D}"/>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AFB8D6B0-CCE9-E53B-9EFA-64F6B2186CA6}"/>
              </a:ext>
            </a:extLst>
          </p:cNvPr>
          <p:cNvSpPr>
            <a:spLocks noGrp="1"/>
          </p:cNvSpPr>
          <p:nvPr>
            <p:ph type="title"/>
          </p:nvPr>
        </p:nvSpPr>
        <p:spPr>
          <a:xfrm>
            <a:off x="299054" y="1590739"/>
            <a:ext cx="6453437" cy="538038"/>
          </a:xfrm>
        </p:spPr>
        <p:txBody>
          <a:bodyPr/>
          <a:lstStyle/>
          <a:p>
            <a:r>
              <a:rPr lang="en-US" dirty="0">
                <a:solidFill>
                  <a:schemeClr val="bg1"/>
                </a:solidFill>
              </a:rPr>
              <a:t>Project approach cont.</a:t>
            </a:r>
          </a:p>
        </p:txBody>
      </p:sp>
      <p:sp>
        <p:nvSpPr>
          <p:cNvPr id="59" name="Text Placeholder 58">
            <a:extLst>
              <a:ext uri="{FF2B5EF4-FFF2-40B4-BE49-F238E27FC236}">
                <a16:creationId xmlns:a16="http://schemas.microsoft.com/office/drawing/2014/main" id="{18D8155B-EA15-495E-316C-9DE0A30EB9A3}"/>
              </a:ext>
            </a:extLst>
          </p:cNvPr>
          <p:cNvSpPr>
            <a:spLocks noGrp="1"/>
          </p:cNvSpPr>
          <p:nvPr>
            <p:ph type="body" sz="quarter" idx="12"/>
          </p:nvPr>
        </p:nvSpPr>
        <p:spPr>
          <a:xfrm>
            <a:off x="439732" y="2432259"/>
            <a:ext cx="6655984" cy="3690256"/>
          </a:xfrm>
        </p:spPr>
        <p:txBody>
          <a:bodyPr/>
          <a:lstStyle/>
          <a:p>
            <a:pPr marL="342900" indent="-342900">
              <a:lnSpc>
                <a:spcPct val="100000"/>
              </a:lnSpc>
              <a:buFont typeface="Arial" panose="020B0604020202020204" pitchFamily="34" charset="0"/>
              <a:buChar char="•"/>
            </a:pPr>
            <a:r>
              <a:rPr lang="en-US" sz="2400" b="1" i="0" dirty="0">
                <a:effectLst/>
                <a:latin typeface="system-ui"/>
              </a:rPr>
              <a:t>Balance Among Targets </a:t>
            </a:r>
            <a:r>
              <a:rPr lang="en-US" sz="2400" b="0" i="0" dirty="0">
                <a:effectLst/>
                <a:latin typeface="system-ui"/>
              </a:rPr>
              <a:t>- We printed the frequency of the values for each target to explore balance in greater detail.</a:t>
            </a:r>
          </a:p>
          <a:p>
            <a:pPr marL="342900" indent="-342900">
              <a:lnSpc>
                <a:spcPct val="100000"/>
              </a:lnSpc>
              <a:buFont typeface="Arial" panose="020B0604020202020204" pitchFamily="34" charset="0"/>
              <a:buChar char="•"/>
            </a:pPr>
            <a:endParaRPr lang="en-US" sz="2400" b="0" i="0" dirty="0">
              <a:effectLst/>
              <a:latin typeface="system-ui"/>
            </a:endParaRPr>
          </a:p>
          <a:p>
            <a:pPr marL="342900" indent="-342900">
              <a:lnSpc>
                <a:spcPct val="100000"/>
              </a:lnSpc>
              <a:buFont typeface="Arial" panose="020B0604020202020204" pitchFamily="34" charset="0"/>
              <a:buChar char="•"/>
            </a:pPr>
            <a:r>
              <a:rPr lang="en-US" sz="2400" b="1" dirty="0">
                <a:solidFill>
                  <a:schemeClr val="bg1"/>
                </a:solidFill>
                <a:latin typeface="system-ui"/>
                <a:ea typeface="Calibri" panose="020F0502020204030204" pitchFamily="34" charset="0"/>
                <a:cs typeface="Times New Roman" panose="02020603050405020304" pitchFamily="18" charset="0"/>
              </a:rPr>
              <a:t>Correlations</a:t>
            </a:r>
            <a:r>
              <a:rPr lang="en-US" sz="2400" dirty="0">
                <a:solidFill>
                  <a:schemeClr val="bg1"/>
                </a:solidFill>
                <a:latin typeface="system-ui"/>
                <a:ea typeface="Calibri" panose="020F0502020204030204" pitchFamily="34" charset="0"/>
                <a:cs typeface="Times New Roman" panose="02020603050405020304" pitchFamily="18" charset="0"/>
              </a:rPr>
              <a:t> - Giving</a:t>
            </a:r>
            <a:r>
              <a:rPr lang="en-US" sz="2400" b="0" i="0" dirty="0">
                <a:effectLst/>
                <a:latin typeface="system-ui"/>
              </a:rPr>
              <a:t> a better understanding of the relationships between the target variables and the features based on the strength of the relationship. Breaking them down into bar charts we could get a better sense of how features varied with their targets.</a:t>
            </a:r>
            <a:endParaRPr lang="en-US"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Footer Placeholder 9">
            <a:extLst>
              <a:ext uri="{FF2B5EF4-FFF2-40B4-BE49-F238E27FC236}">
                <a16:creationId xmlns:a16="http://schemas.microsoft.com/office/drawing/2014/main" id="{EF16018E-632F-543E-2E6B-ACEB5C15E954}"/>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11" name="Slide Number Placeholder 10">
            <a:extLst>
              <a:ext uri="{FF2B5EF4-FFF2-40B4-BE49-F238E27FC236}">
                <a16:creationId xmlns:a16="http://schemas.microsoft.com/office/drawing/2014/main" id="{E77A02B9-4011-9CA4-8C29-098BFE8F85ED}"/>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6</a:t>
            </a:fld>
            <a:endParaRPr lang="en-US" dirty="0"/>
          </a:p>
        </p:txBody>
      </p:sp>
      <p:sp>
        <p:nvSpPr>
          <p:cNvPr id="35" name="Date Placeholder 34">
            <a:extLst>
              <a:ext uri="{FF2B5EF4-FFF2-40B4-BE49-F238E27FC236}">
                <a16:creationId xmlns:a16="http://schemas.microsoft.com/office/drawing/2014/main" id="{D462CCED-D83D-2626-613E-AB598988A9EA}"/>
              </a:ext>
            </a:extLst>
          </p:cNvPr>
          <p:cNvSpPr>
            <a:spLocks noGrp="1"/>
          </p:cNvSpPr>
          <p:nvPr>
            <p:ph type="dt" sz="half" idx="2"/>
          </p:nvPr>
        </p:nvSpPr>
        <p:spPr>
          <a:xfrm rot="5400000">
            <a:off x="10595991" y="5074920"/>
            <a:ext cx="2647667" cy="365125"/>
          </a:xfrm>
        </p:spPr>
        <p:txBody>
          <a:bodyPr/>
          <a:lstStyle/>
          <a:p>
            <a:r>
              <a:rPr lang="en-US" dirty="0"/>
              <a:t>March 4, 2024</a:t>
            </a:r>
          </a:p>
        </p:txBody>
      </p:sp>
      <p:pic>
        <p:nvPicPr>
          <p:cNvPr id="7" name="Picture Placeholder 6" descr="A car with a gas pump&#10;&#10;Description automatically generated with medium confidence">
            <a:extLst>
              <a:ext uri="{FF2B5EF4-FFF2-40B4-BE49-F238E27FC236}">
                <a16:creationId xmlns:a16="http://schemas.microsoft.com/office/drawing/2014/main" id="{441C1C67-1A36-5697-C7AA-D3697A1D0B6D}"/>
              </a:ext>
            </a:extLst>
          </p:cNvPr>
          <p:cNvPicPr>
            <a:picLocks noGrp="1" noChangeAspect="1"/>
          </p:cNvPicPr>
          <p:nvPr>
            <p:ph type="pic" sz="quarter" idx="13"/>
          </p:nvPr>
        </p:nvPicPr>
        <p:blipFill>
          <a:blip r:embed="rId3"/>
          <a:srcRect l="6033" r="6033"/>
          <a:stretch>
            <a:fillRect/>
          </a:stretch>
        </p:blipFill>
        <p:spPr>
          <a:xfrm>
            <a:off x="7644539" y="1433635"/>
            <a:ext cx="3525838" cy="3462337"/>
          </a:xfrm>
        </p:spPr>
      </p:pic>
    </p:spTree>
    <p:extLst>
      <p:ext uri="{BB962C8B-B14F-4D97-AF65-F5344CB8AC3E}">
        <p14:creationId xmlns:p14="http://schemas.microsoft.com/office/powerpoint/2010/main" val="391053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p:txBody>
          <a:bodyPr/>
          <a:lstStyle/>
          <a:p>
            <a:r>
              <a:rPr lang="en-US" dirty="0">
                <a:solidFill>
                  <a:srgbClr val="FF0000"/>
                </a:solidFill>
              </a:rPr>
              <a:t>Key points from data</a:t>
            </a:r>
          </a:p>
        </p:txBody>
      </p:sp>
      <p:sp>
        <p:nvSpPr>
          <p:cNvPr id="11" name="Content Placeholder 10">
            <a:extLst>
              <a:ext uri="{FF2B5EF4-FFF2-40B4-BE49-F238E27FC236}">
                <a16:creationId xmlns:a16="http://schemas.microsoft.com/office/drawing/2014/main" id="{941DECFF-65EB-8148-43F2-C00B551943C2}"/>
              </a:ext>
            </a:extLst>
          </p:cNvPr>
          <p:cNvSpPr>
            <a:spLocks noGrp="1"/>
          </p:cNvSpPr>
          <p:nvPr>
            <p:ph sz="quarter" idx="10"/>
          </p:nvPr>
        </p:nvSpPr>
        <p:spPr>
          <a:xfrm>
            <a:off x="692949" y="1512429"/>
            <a:ext cx="7942262" cy="5068887"/>
          </a:xfrm>
        </p:spPr>
        <p:txBody>
          <a:bodyPr/>
          <a:lstStyle/>
          <a:p>
            <a:r>
              <a:rPr lang="en-US" sz="3200" b="0" i="0" dirty="0">
                <a:effectLst/>
                <a:latin typeface="Slack-Lato"/>
              </a:rPr>
              <a:t>XXX</a:t>
            </a:r>
          </a:p>
          <a:p>
            <a:r>
              <a:rPr lang="en-US" sz="3200" dirty="0">
                <a:latin typeface="Slack-Lato"/>
              </a:rPr>
              <a:t>XXX</a:t>
            </a:r>
          </a:p>
          <a:p>
            <a:r>
              <a:rPr lang="en-US" sz="3200" dirty="0">
                <a:latin typeface="Slack-Lato"/>
              </a:rPr>
              <a:t>XXX</a:t>
            </a:r>
            <a:endParaRPr lang="en-US" sz="3200" dirty="0"/>
          </a:p>
        </p:txBody>
      </p:sp>
      <p:sp>
        <p:nvSpPr>
          <p:cNvPr id="2" name="Footer Placeholder 9">
            <a:extLst>
              <a:ext uri="{FF2B5EF4-FFF2-40B4-BE49-F238E27FC236}">
                <a16:creationId xmlns:a16="http://schemas.microsoft.com/office/drawing/2014/main" id="{992BE41F-6557-9DA0-468C-F6037B44DAB5}"/>
              </a:ext>
            </a:extLst>
          </p:cNvPr>
          <p:cNvSpPr>
            <a:spLocks noGrp="1"/>
          </p:cNvSpPr>
          <p:nvPr>
            <p:ph type="ftr" sz="quarter" idx="3"/>
          </p:nvPr>
        </p:nvSpPr>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4" name="Slide Number Placeholder 3">
            <a:extLst>
              <a:ext uri="{FF2B5EF4-FFF2-40B4-BE49-F238E27FC236}">
                <a16:creationId xmlns:a16="http://schemas.microsoft.com/office/drawing/2014/main" id="{BDAFBEEF-2BDC-48F9-ACA2-5A9324E7BFE5}"/>
              </a:ext>
            </a:extLst>
          </p:cNvPr>
          <p:cNvSpPr>
            <a:spLocks noGrp="1"/>
          </p:cNvSpPr>
          <p:nvPr>
            <p:ph type="sldNum" sz="quarter" idx="4"/>
          </p:nvPr>
        </p:nvSpPr>
        <p:spPr/>
        <p:txBody>
          <a:bodyPr/>
          <a:lstStyle/>
          <a:p>
            <a:fld id="{8D1FC6F8-0BCD-47E9-9C64-690771D9C143}" type="slidenum">
              <a:rPr lang="en-US" smtClean="0"/>
              <a:pPr/>
              <a:t>7</a:t>
            </a:fld>
            <a:endParaRPr lang="en-US" dirty="0"/>
          </a:p>
        </p:txBody>
      </p:sp>
      <p:sp>
        <p:nvSpPr>
          <p:cNvPr id="5" name="Date Placeholder 34">
            <a:extLst>
              <a:ext uri="{FF2B5EF4-FFF2-40B4-BE49-F238E27FC236}">
                <a16:creationId xmlns:a16="http://schemas.microsoft.com/office/drawing/2014/main" id="{5A1D4463-9226-33E0-FEAD-E38A8FC60EBE}"/>
              </a:ext>
            </a:extLst>
          </p:cNvPr>
          <p:cNvSpPr>
            <a:spLocks noGrp="1"/>
          </p:cNvSpPr>
          <p:nvPr>
            <p:ph type="dt" sz="half" idx="2"/>
          </p:nvPr>
        </p:nvSpPr>
        <p:spPr/>
        <p:txBody>
          <a:bodyPr/>
          <a:lstStyle/>
          <a:p>
            <a:r>
              <a:rPr lang="en-US" dirty="0"/>
              <a:t>March 4, 2024</a:t>
            </a:r>
          </a:p>
        </p:txBody>
      </p:sp>
    </p:spTree>
    <p:extLst>
      <p:ext uri="{BB962C8B-B14F-4D97-AF65-F5344CB8AC3E}">
        <p14:creationId xmlns:p14="http://schemas.microsoft.com/office/powerpoint/2010/main" val="302883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AA1C4-05BC-CFCE-B459-26E4E9E954E2}"/>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66FAD53F-0518-5CAE-2CBF-E95F83E0FCE2}"/>
              </a:ext>
            </a:extLst>
          </p:cNvPr>
          <p:cNvSpPr>
            <a:spLocks noGrp="1"/>
          </p:cNvSpPr>
          <p:nvPr>
            <p:ph type="title"/>
          </p:nvPr>
        </p:nvSpPr>
        <p:spPr>
          <a:xfrm>
            <a:off x="2929146" y="1251253"/>
            <a:ext cx="5718466" cy="678971"/>
          </a:xfrm>
        </p:spPr>
        <p:txBody>
          <a:bodyPr/>
          <a:lstStyle/>
          <a:p>
            <a:r>
              <a:rPr lang="en-US" dirty="0">
                <a:solidFill>
                  <a:srgbClr val="FF0000"/>
                </a:solidFill>
              </a:rPr>
              <a:t>results</a:t>
            </a:r>
          </a:p>
        </p:txBody>
      </p:sp>
      <p:sp>
        <p:nvSpPr>
          <p:cNvPr id="4" name="Slide Number Placeholder 3">
            <a:extLst>
              <a:ext uri="{FF2B5EF4-FFF2-40B4-BE49-F238E27FC236}">
                <a16:creationId xmlns:a16="http://schemas.microsoft.com/office/drawing/2014/main" id="{68F0F3E5-BB7D-CC60-EC41-82FE97E003B2}"/>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8</a:t>
            </a:fld>
            <a:endParaRPr lang="en-US" dirty="0"/>
          </a:p>
        </p:txBody>
      </p:sp>
      <p:sp>
        <p:nvSpPr>
          <p:cNvPr id="2" name="Footer Placeholder 9">
            <a:extLst>
              <a:ext uri="{FF2B5EF4-FFF2-40B4-BE49-F238E27FC236}">
                <a16:creationId xmlns:a16="http://schemas.microsoft.com/office/drawing/2014/main" id="{6098AB0F-0250-4BB8-A257-42ADB04EB5A5}"/>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5530FABC-70CE-BF2F-1474-66249BDEF029}"/>
              </a:ext>
            </a:extLst>
          </p:cNvPr>
          <p:cNvSpPr>
            <a:spLocks noGrp="1"/>
          </p:cNvSpPr>
          <p:nvPr>
            <p:ph type="dt" sz="half" idx="2"/>
          </p:nvPr>
        </p:nvSpPr>
        <p:spPr>
          <a:xfrm rot="5400000">
            <a:off x="10595991" y="5074920"/>
            <a:ext cx="2647667" cy="365125"/>
          </a:xfrm>
        </p:spPr>
        <p:txBody>
          <a:bodyPr/>
          <a:lstStyle/>
          <a:p>
            <a:r>
              <a:rPr lang="en-US" dirty="0"/>
              <a:t>March 4, 2024</a:t>
            </a:r>
          </a:p>
        </p:txBody>
      </p:sp>
      <p:sp>
        <p:nvSpPr>
          <p:cNvPr id="3" name="TextBox 2">
            <a:extLst>
              <a:ext uri="{FF2B5EF4-FFF2-40B4-BE49-F238E27FC236}">
                <a16:creationId xmlns:a16="http://schemas.microsoft.com/office/drawing/2014/main" id="{99B77B41-ECE9-1E54-B6D5-69F513B533B3}"/>
              </a:ext>
            </a:extLst>
          </p:cNvPr>
          <p:cNvSpPr txBox="1"/>
          <p:nvPr/>
        </p:nvSpPr>
        <p:spPr>
          <a:xfrm>
            <a:off x="3683726" y="2975989"/>
            <a:ext cx="3500845" cy="1200329"/>
          </a:xfrm>
          <a:prstGeom prst="rect">
            <a:avLst/>
          </a:prstGeom>
          <a:noFill/>
        </p:spPr>
        <p:txBody>
          <a:bodyPr wrap="square" rtlCol="0">
            <a:spAutoFit/>
          </a:bodyPr>
          <a:lstStyle/>
          <a:p>
            <a:pPr algn="ctr"/>
            <a:r>
              <a:rPr lang="en-US" sz="3600" b="1" dirty="0">
                <a:solidFill>
                  <a:srgbClr val="FF0000"/>
                </a:solidFill>
              </a:rPr>
              <a:t>Insert model and explanation</a:t>
            </a:r>
          </a:p>
        </p:txBody>
      </p:sp>
    </p:spTree>
    <p:extLst>
      <p:ext uri="{BB962C8B-B14F-4D97-AF65-F5344CB8AC3E}">
        <p14:creationId xmlns:p14="http://schemas.microsoft.com/office/powerpoint/2010/main" val="412996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3D9E1-82E3-A1A7-929B-BEDC4B0151D8}"/>
            </a:ext>
          </a:extLst>
        </p:cNvPr>
        <p:cNvGrpSpPr/>
        <p:nvPr/>
      </p:nvGrpSpPr>
      <p:grpSpPr>
        <a:xfrm>
          <a:off x="0" y="0"/>
          <a:ext cx="0" cy="0"/>
          <a:chOff x="0" y="0"/>
          <a:chExt cx="0" cy="0"/>
        </a:xfrm>
      </p:grpSpPr>
      <p:sp>
        <p:nvSpPr>
          <p:cNvPr id="49" name="Title 48">
            <a:extLst>
              <a:ext uri="{FF2B5EF4-FFF2-40B4-BE49-F238E27FC236}">
                <a16:creationId xmlns:a16="http://schemas.microsoft.com/office/drawing/2014/main" id="{227A8C0B-18F8-6444-D6C9-1EFE0B073862}"/>
              </a:ext>
            </a:extLst>
          </p:cNvPr>
          <p:cNvSpPr>
            <a:spLocks noGrp="1"/>
          </p:cNvSpPr>
          <p:nvPr>
            <p:ph type="title"/>
          </p:nvPr>
        </p:nvSpPr>
        <p:spPr>
          <a:xfrm>
            <a:off x="9552" y="1586933"/>
            <a:ext cx="5718466" cy="678971"/>
          </a:xfrm>
        </p:spPr>
        <p:txBody>
          <a:bodyPr/>
          <a:lstStyle/>
          <a:p>
            <a:r>
              <a:rPr lang="en-US" dirty="0"/>
              <a:t>Initial heat map</a:t>
            </a:r>
          </a:p>
        </p:txBody>
      </p:sp>
      <p:sp>
        <p:nvSpPr>
          <p:cNvPr id="4" name="Slide Number Placeholder 3">
            <a:extLst>
              <a:ext uri="{FF2B5EF4-FFF2-40B4-BE49-F238E27FC236}">
                <a16:creationId xmlns:a16="http://schemas.microsoft.com/office/drawing/2014/main" id="{E27CEAB9-8216-CB64-EC8A-C48EDC57CDCB}"/>
              </a:ext>
            </a:extLst>
          </p:cNvPr>
          <p:cNvSpPr>
            <a:spLocks noGrp="1"/>
          </p:cNvSpPr>
          <p:nvPr>
            <p:ph type="sldNum" sz="quarter" idx="4"/>
          </p:nvPr>
        </p:nvSpPr>
        <p:spPr>
          <a:xfrm>
            <a:off x="11519019" y="3164804"/>
            <a:ext cx="545911" cy="580029"/>
          </a:xfrm>
        </p:spPr>
        <p:txBody>
          <a:bodyPr/>
          <a:lstStyle/>
          <a:p>
            <a:fld id="{8D1FC6F8-0BCD-47E9-9C64-690771D9C143}" type="slidenum">
              <a:rPr lang="en-US" smtClean="0"/>
              <a:pPr/>
              <a:t>9</a:t>
            </a:fld>
            <a:endParaRPr lang="en-US" dirty="0"/>
          </a:p>
        </p:txBody>
      </p:sp>
      <p:sp>
        <p:nvSpPr>
          <p:cNvPr id="2" name="Footer Placeholder 9">
            <a:extLst>
              <a:ext uri="{FF2B5EF4-FFF2-40B4-BE49-F238E27FC236}">
                <a16:creationId xmlns:a16="http://schemas.microsoft.com/office/drawing/2014/main" id="{DE0B4D2C-1CFF-D47A-09F4-765873AFCD04}"/>
              </a:ext>
            </a:extLst>
          </p:cNvPr>
          <p:cNvSpPr>
            <a:spLocks noGrp="1"/>
          </p:cNvSpPr>
          <p:nvPr>
            <p:ph type="ftr" sz="quarter" idx="3"/>
          </p:nvPr>
        </p:nvSpPr>
        <p:spPr>
          <a:xfrm rot="5400000">
            <a:off x="10537850" y="1404901"/>
            <a:ext cx="2770499" cy="371677"/>
          </a:xfrm>
        </p:spPr>
        <p:txBody>
          <a:bodyPr/>
          <a:lstStyle/>
          <a:p>
            <a:r>
              <a:rPr lang="en-US" sz="900" b="1" dirty="0">
                <a:effectLst/>
                <a:latin typeface="Calibri" panose="020F0502020204030204" pitchFamily="34" charset="0"/>
                <a:ea typeface="Calibri" panose="020F0502020204030204" pitchFamily="34" charset="0"/>
                <a:cs typeface="Times New Roman" panose="02020603050405020304" pitchFamily="18" charset="0"/>
              </a:rPr>
              <a:t>ELECTRIC VEHICLES</a:t>
            </a:r>
            <a:endParaRPr lang="en-US" dirty="0"/>
          </a:p>
        </p:txBody>
      </p:sp>
      <p:sp>
        <p:nvSpPr>
          <p:cNvPr id="5" name="Date Placeholder 34">
            <a:extLst>
              <a:ext uri="{FF2B5EF4-FFF2-40B4-BE49-F238E27FC236}">
                <a16:creationId xmlns:a16="http://schemas.microsoft.com/office/drawing/2014/main" id="{97E8CE20-5E80-B1DD-CC96-26A0588D95DE}"/>
              </a:ext>
            </a:extLst>
          </p:cNvPr>
          <p:cNvSpPr>
            <a:spLocks noGrp="1"/>
          </p:cNvSpPr>
          <p:nvPr>
            <p:ph type="dt" sz="half" idx="2"/>
          </p:nvPr>
        </p:nvSpPr>
        <p:spPr>
          <a:xfrm rot="5400000">
            <a:off x="10595991" y="5074920"/>
            <a:ext cx="2647667" cy="365125"/>
          </a:xfrm>
        </p:spPr>
        <p:txBody>
          <a:bodyPr/>
          <a:lstStyle/>
          <a:p>
            <a:r>
              <a:rPr lang="en-US" dirty="0"/>
              <a:t>March 4, 2024</a:t>
            </a:r>
          </a:p>
        </p:txBody>
      </p:sp>
      <p:pic>
        <p:nvPicPr>
          <p:cNvPr id="7" name="Picture 6">
            <a:extLst>
              <a:ext uri="{FF2B5EF4-FFF2-40B4-BE49-F238E27FC236}">
                <a16:creationId xmlns:a16="http://schemas.microsoft.com/office/drawing/2014/main" id="{BECE1E9E-9774-37B3-0C50-0CB58F9E2AA4}"/>
              </a:ext>
            </a:extLst>
          </p:cNvPr>
          <p:cNvPicPr>
            <a:picLocks noChangeAspect="1"/>
          </p:cNvPicPr>
          <p:nvPr/>
        </p:nvPicPr>
        <p:blipFill>
          <a:blip r:embed="rId2"/>
          <a:stretch>
            <a:fillRect/>
          </a:stretch>
        </p:blipFill>
        <p:spPr>
          <a:xfrm>
            <a:off x="981193" y="2084889"/>
            <a:ext cx="3734561" cy="3917139"/>
          </a:xfrm>
          <a:prstGeom prst="rect">
            <a:avLst/>
          </a:prstGeom>
        </p:spPr>
      </p:pic>
      <p:sp>
        <p:nvSpPr>
          <p:cNvPr id="8" name="Title 48">
            <a:extLst>
              <a:ext uri="{FF2B5EF4-FFF2-40B4-BE49-F238E27FC236}">
                <a16:creationId xmlns:a16="http://schemas.microsoft.com/office/drawing/2014/main" id="{7B27FB6F-E55D-ABBD-4E61-BA1D7678E5A8}"/>
              </a:ext>
            </a:extLst>
          </p:cNvPr>
          <p:cNvSpPr txBox="1">
            <a:spLocks/>
          </p:cNvSpPr>
          <p:nvPr/>
        </p:nvSpPr>
        <p:spPr>
          <a:xfrm>
            <a:off x="5105614" y="1586932"/>
            <a:ext cx="5718466" cy="678971"/>
          </a:xfrm>
          <a:prstGeom prst="rect">
            <a:avLst/>
          </a:prstGeom>
        </p:spPr>
        <p:txBody>
          <a:bodyPr/>
          <a:lstStyle>
            <a:lvl1pPr algn="ctr"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dirty="0"/>
              <a:t>Revised heat map</a:t>
            </a:r>
          </a:p>
        </p:txBody>
      </p:sp>
      <p:pic>
        <p:nvPicPr>
          <p:cNvPr id="9" name="Picture 8">
            <a:extLst>
              <a:ext uri="{FF2B5EF4-FFF2-40B4-BE49-F238E27FC236}">
                <a16:creationId xmlns:a16="http://schemas.microsoft.com/office/drawing/2014/main" id="{4CAD562D-A639-3F5F-3320-F8C83559025B}"/>
              </a:ext>
            </a:extLst>
          </p:cNvPr>
          <p:cNvPicPr>
            <a:picLocks noChangeAspect="1"/>
          </p:cNvPicPr>
          <p:nvPr/>
        </p:nvPicPr>
        <p:blipFill>
          <a:blip r:embed="rId3"/>
          <a:stretch>
            <a:fillRect/>
          </a:stretch>
        </p:blipFill>
        <p:spPr>
          <a:xfrm>
            <a:off x="6096000" y="2084889"/>
            <a:ext cx="3636427" cy="3903692"/>
          </a:xfrm>
          <a:prstGeom prst="rect">
            <a:avLst/>
          </a:prstGeom>
        </p:spPr>
      </p:pic>
      <p:sp>
        <p:nvSpPr>
          <p:cNvPr id="10" name="TextBox 9">
            <a:extLst>
              <a:ext uri="{FF2B5EF4-FFF2-40B4-BE49-F238E27FC236}">
                <a16:creationId xmlns:a16="http://schemas.microsoft.com/office/drawing/2014/main" id="{1904D6DA-11AC-5587-9928-9AAB16E14258}"/>
              </a:ext>
            </a:extLst>
          </p:cNvPr>
          <p:cNvSpPr txBox="1"/>
          <p:nvPr/>
        </p:nvSpPr>
        <p:spPr>
          <a:xfrm>
            <a:off x="981193" y="6221506"/>
            <a:ext cx="8879983" cy="369332"/>
          </a:xfrm>
          <a:prstGeom prst="rect">
            <a:avLst/>
          </a:prstGeom>
          <a:noFill/>
        </p:spPr>
        <p:txBody>
          <a:bodyPr wrap="square" rtlCol="0">
            <a:spAutoFit/>
          </a:bodyPr>
          <a:lstStyle/>
          <a:p>
            <a:pPr algn="ctr"/>
            <a:r>
              <a:rPr lang="en-US" sz="18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Revised heat map is filtering for absolute correlation coefficients greater than r=0.5 </a:t>
            </a:r>
            <a:endParaRPr lang="en-US" dirty="0">
              <a:solidFill>
                <a:schemeClr val="bg1"/>
              </a:solidFill>
            </a:endParaRPr>
          </a:p>
        </p:txBody>
      </p:sp>
    </p:spTree>
    <p:extLst>
      <p:ext uri="{BB962C8B-B14F-4D97-AF65-F5344CB8AC3E}">
        <p14:creationId xmlns:p14="http://schemas.microsoft.com/office/powerpoint/2010/main" val="263674415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2B339A-BBCD-4BF4-A3FE-AE1F9B12F717}">
  <ds:schemaRefs>
    <ds:schemaRef ds:uri="http://schemas.microsoft.com/sharepoint/v3/contenttype/forms"/>
  </ds:schemaRefs>
</ds:datastoreItem>
</file>

<file path=customXml/itemProps2.xml><?xml version="1.0" encoding="utf-8"?>
<ds:datastoreItem xmlns:ds="http://schemas.openxmlformats.org/officeDocument/2006/customXml" ds:itemID="{E71989D7-CF02-4DC5-9433-98B600ACA0D7}">
  <ds:schemaRefs>
    <ds:schemaRef ds:uri="http://schemas.microsoft.com/office/2006/documentManagement/types"/>
    <ds:schemaRef ds:uri="http://schemas.microsoft.com/sharepoint/v3"/>
    <ds:schemaRef ds:uri="http://schemas.openxmlformats.org/package/2006/metadata/core-properties"/>
    <ds:schemaRef ds:uri="http://www.w3.org/XML/1998/namespace"/>
    <ds:schemaRef ds:uri="71af3243-3dd4-4a8d-8c0d-dd76da1f02a5"/>
    <ds:schemaRef ds:uri="http://schemas.microsoft.com/office/2006/metadata/properties"/>
    <ds:schemaRef ds:uri="http://schemas.microsoft.com/office/infopath/2007/PartnerControls"/>
    <ds:schemaRef ds:uri="230e9df3-be65-4c73-a93b-d1236ebd677e"/>
    <ds:schemaRef ds:uri="16c05727-aa75-4e4a-9b5f-8a80a1165891"/>
    <ds:schemaRef ds:uri="http://purl.org/dc/dcmitype/"/>
    <ds:schemaRef ds:uri="http://purl.org/dc/terms/"/>
    <ds:schemaRef ds:uri="http://purl.org/dc/elements/1.1/"/>
  </ds:schemaRefs>
</ds:datastoreItem>
</file>

<file path=customXml/itemProps3.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28233</TotalTime>
  <Words>1825</Words>
  <Application>Microsoft Office PowerPoint</Application>
  <PresentationFormat>Widescreen</PresentationFormat>
  <Paragraphs>182</Paragraphs>
  <Slides>23</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Calibri</vt:lpstr>
      <vt:lpstr>Century Gothic Bold</vt:lpstr>
      <vt:lpstr>Consolas</vt:lpstr>
      <vt:lpstr>Courier New</vt:lpstr>
      <vt:lpstr>Daytona Pro Light</vt:lpstr>
      <vt:lpstr>Helvetica</vt:lpstr>
      <vt:lpstr>Roboto</vt:lpstr>
      <vt:lpstr>Slack-Lato</vt:lpstr>
      <vt:lpstr>system-ui</vt:lpstr>
      <vt:lpstr>Office Theme</vt:lpstr>
      <vt:lpstr>Predictors and Classification of Consumer Decisions and Attitudes Toward Electric Vehicles</vt:lpstr>
      <vt:lpstr>Project Questions</vt:lpstr>
      <vt:lpstr>Executive summary</vt:lpstr>
      <vt:lpstr>data source, cleanup and exploration process</vt:lpstr>
      <vt:lpstr>Project approach</vt:lpstr>
      <vt:lpstr>Project approach cont.</vt:lpstr>
      <vt:lpstr>Key points from data</vt:lpstr>
      <vt:lpstr>results</vt:lpstr>
      <vt:lpstr>Initial heat map</vt:lpstr>
      <vt:lpstr>How likely is someone to purchase an ev  in the future</vt:lpstr>
      <vt:lpstr>Does someone favor phasing out production of gas car/trucks by 2035</vt:lpstr>
      <vt:lpstr>Those who oppose providing incentives are not likely to buy an EV </vt:lpstr>
      <vt:lpstr>Should priority be given to alternative energy sources or traditional fossil fuel exploration</vt:lpstr>
      <vt:lpstr>Should priority be given to alternative energy sources or traditional fossil fuel exploration</vt:lpstr>
      <vt:lpstr>Should priority be given to alternative energy sources or traditional fossil fuel exploration</vt:lpstr>
      <vt:lpstr>Model selection and  model evaluation metrics</vt:lpstr>
      <vt:lpstr>Model selection and  model evaluation metrics</vt:lpstr>
      <vt:lpstr>Data Model Evaluation and Optimization: Supervised Learning: Gradient Boosting Regression¶ </vt:lpstr>
      <vt:lpstr>Data Model Evaluation and Optimization: Supervised Learning: Random Forest Classifier¶ </vt:lpstr>
      <vt:lpstr>TBD</vt:lpstr>
      <vt:lpstr>Summary of Findings from the data</vt:lpstr>
      <vt:lpstr>Future considerations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 Performance and Consumer Experiences</dc:title>
  <dc:creator>Chad Dewald</dc:creator>
  <cp:lastModifiedBy>Chad Dewald</cp:lastModifiedBy>
  <cp:revision>12</cp:revision>
  <cp:lastPrinted>2024-01-10T18:56:49Z</cp:lastPrinted>
  <dcterms:created xsi:type="dcterms:W3CDTF">2024-01-04T23:50:35Z</dcterms:created>
  <dcterms:modified xsi:type="dcterms:W3CDTF">2024-03-04T18:49:25Z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